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2" r:id="rId2"/>
    <p:sldId id="383" r:id="rId3"/>
    <p:sldId id="382" r:id="rId4"/>
    <p:sldId id="380" r:id="rId5"/>
    <p:sldId id="384" r:id="rId6"/>
    <p:sldId id="376" r:id="rId7"/>
    <p:sldId id="378" r:id="rId8"/>
    <p:sldId id="379" r:id="rId9"/>
    <p:sldId id="385" r:id="rId10"/>
    <p:sldId id="386" r:id="rId11"/>
    <p:sldId id="387" r:id="rId12"/>
    <p:sldId id="260" r:id="rId13"/>
  </p:sldIdLst>
  <p:sldSz cx="21315363" cy="13322300"/>
  <p:notesSz cx="6858000" cy="9144000"/>
  <p:defaultText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96">
          <p15:clr>
            <a:srgbClr val="A4A3A4"/>
          </p15:clr>
        </p15:guide>
        <p15:guide id="2" pos="67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snapToObjects="1">
      <p:cViewPr varScale="1">
        <p:scale>
          <a:sx n="41" d="100"/>
          <a:sy n="41" d="100"/>
        </p:scale>
        <p:origin x="1114" y="24"/>
      </p:cViewPr>
      <p:guideLst>
        <p:guide orient="horz" pos="4196"/>
        <p:guide pos="67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0E7C2-C5EC-4C85-B8B1-B3A1B605140E}" type="datetimeFigureOut">
              <a:rPr lang="en-US" smtClean="0"/>
              <a:t>3/12/2025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03020-A56E-4250-A28F-E05F4A431CBC}" type="slidenum">
              <a:rPr lang="en-US" smtClean="0"/>
              <a:t>‹#›</a:t>
            </a:fld>
            <a:endParaRPr lang="en-US"/>
          </a:p>
        </p:txBody>
      </p:sp>
    </p:spTree>
    <p:extLst>
      <p:ext uri="{BB962C8B-B14F-4D97-AF65-F5344CB8AC3E}">
        <p14:creationId xmlns:p14="http://schemas.microsoft.com/office/powerpoint/2010/main" val="166046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652" y="4138549"/>
            <a:ext cx="18118059" cy="2855660"/>
          </a:xfrm>
        </p:spPr>
        <p:txBody>
          <a:bodyPr/>
          <a:lstStyle/>
          <a:p>
            <a:r>
              <a:rPr lang="en-US"/>
              <a:t>Click to edit Master title style</a:t>
            </a:r>
          </a:p>
        </p:txBody>
      </p:sp>
      <p:sp>
        <p:nvSpPr>
          <p:cNvPr id="3" name="Subtitle 2"/>
          <p:cNvSpPr>
            <a:spLocks noGrp="1"/>
          </p:cNvSpPr>
          <p:nvPr>
            <p:ph type="subTitle" idx="1"/>
          </p:nvPr>
        </p:nvSpPr>
        <p:spPr>
          <a:xfrm>
            <a:off x="3197305" y="7549303"/>
            <a:ext cx="14920754" cy="3404588"/>
          </a:xfrm>
        </p:spPr>
        <p:txBody>
          <a:bodyPr/>
          <a:lstStyle>
            <a:lvl1pPr marL="0" indent="0" algn="ctr">
              <a:buNone/>
              <a:defRPr>
                <a:solidFill>
                  <a:schemeClr val="tx1">
                    <a:tint val="75000"/>
                  </a:schemeClr>
                </a:solidFill>
              </a:defRPr>
            </a:lvl1pPr>
            <a:lvl2pPr marL="989609" indent="0" algn="ctr">
              <a:buNone/>
              <a:defRPr>
                <a:solidFill>
                  <a:schemeClr val="tx1">
                    <a:tint val="75000"/>
                  </a:schemeClr>
                </a:solidFill>
              </a:defRPr>
            </a:lvl2pPr>
            <a:lvl3pPr marL="1979219" indent="0" algn="ctr">
              <a:buNone/>
              <a:defRPr>
                <a:solidFill>
                  <a:schemeClr val="tx1">
                    <a:tint val="75000"/>
                  </a:schemeClr>
                </a:solidFill>
              </a:defRPr>
            </a:lvl3pPr>
            <a:lvl4pPr marL="2968828" indent="0" algn="ctr">
              <a:buNone/>
              <a:defRPr>
                <a:solidFill>
                  <a:schemeClr val="tx1">
                    <a:tint val="75000"/>
                  </a:schemeClr>
                </a:solidFill>
              </a:defRPr>
            </a:lvl4pPr>
            <a:lvl5pPr marL="3958438" indent="0" algn="ctr">
              <a:buNone/>
              <a:defRPr>
                <a:solidFill>
                  <a:schemeClr val="tx1">
                    <a:tint val="75000"/>
                  </a:schemeClr>
                </a:solidFill>
              </a:defRPr>
            </a:lvl5pPr>
            <a:lvl6pPr marL="4948047" indent="0" algn="ctr">
              <a:buNone/>
              <a:defRPr>
                <a:solidFill>
                  <a:schemeClr val="tx1">
                    <a:tint val="75000"/>
                  </a:schemeClr>
                </a:solidFill>
              </a:defRPr>
            </a:lvl6pPr>
            <a:lvl7pPr marL="5937656" indent="0" algn="ctr">
              <a:buNone/>
              <a:defRPr>
                <a:solidFill>
                  <a:schemeClr val="tx1">
                    <a:tint val="75000"/>
                  </a:schemeClr>
                </a:solidFill>
              </a:defRPr>
            </a:lvl7pPr>
            <a:lvl8pPr marL="6927266" indent="0" algn="ctr">
              <a:buNone/>
              <a:defRPr>
                <a:solidFill>
                  <a:schemeClr val="tx1">
                    <a:tint val="75000"/>
                  </a:schemeClr>
                </a:solidFill>
              </a:defRPr>
            </a:lvl8pPr>
            <a:lvl9pPr marL="79168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19976B-D4AB-1E4C-B38E-D0AADA5FCB3C}"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88413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51267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3638" y="533511"/>
            <a:ext cx="4795957" cy="113671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5768" y="533511"/>
            <a:ext cx="14032614" cy="113671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89848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800" y="311468"/>
            <a:ext cx="19183827" cy="222038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535248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3767" y="8560812"/>
            <a:ext cx="18118059" cy="2645957"/>
          </a:xfrm>
        </p:spPr>
        <p:txBody>
          <a:bodyPr anchor="t"/>
          <a:lstStyle>
            <a:lvl1pPr algn="l">
              <a:defRPr sz="8700" b="1" cap="all"/>
            </a:lvl1pPr>
          </a:lstStyle>
          <a:p>
            <a:r>
              <a:rPr lang="en-US"/>
              <a:t>Click to edit Master title style</a:t>
            </a:r>
          </a:p>
        </p:txBody>
      </p:sp>
      <p:sp>
        <p:nvSpPr>
          <p:cNvPr id="3" name="Text Placeholder 2"/>
          <p:cNvSpPr>
            <a:spLocks noGrp="1"/>
          </p:cNvSpPr>
          <p:nvPr>
            <p:ph type="body" idx="1"/>
          </p:nvPr>
        </p:nvSpPr>
        <p:spPr>
          <a:xfrm>
            <a:off x="1683767" y="5646560"/>
            <a:ext cx="18118059" cy="2914252"/>
          </a:xfrm>
        </p:spPr>
        <p:txBody>
          <a:bodyPr anchor="b"/>
          <a:lstStyle>
            <a:lvl1pPr marL="0" indent="0">
              <a:buNone/>
              <a:defRPr sz="4300">
                <a:solidFill>
                  <a:schemeClr val="tx1">
                    <a:tint val="75000"/>
                  </a:schemeClr>
                </a:solidFill>
              </a:defRPr>
            </a:lvl1pPr>
            <a:lvl2pPr marL="989609" indent="0">
              <a:buNone/>
              <a:defRPr sz="3900">
                <a:solidFill>
                  <a:schemeClr val="tx1">
                    <a:tint val="75000"/>
                  </a:schemeClr>
                </a:solidFill>
              </a:defRPr>
            </a:lvl2pPr>
            <a:lvl3pPr marL="1979219" indent="0">
              <a:buNone/>
              <a:defRPr sz="3500">
                <a:solidFill>
                  <a:schemeClr val="tx1">
                    <a:tint val="75000"/>
                  </a:schemeClr>
                </a:solidFill>
              </a:defRPr>
            </a:lvl3pPr>
            <a:lvl4pPr marL="2968828" indent="0">
              <a:buNone/>
              <a:defRPr sz="3000">
                <a:solidFill>
                  <a:schemeClr val="tx1">
                    <a:tint val="75000"/>
                  </a:schemeClr>
                </a:solidFill>
              </a:defRPr>
            </a:lvl4pPr>
            <a:lvl5pPr marL="3958438" indent="0">
              <a:buNone/>
              <a:defRPr sz="3000">
                <a:solidFill>
                  <a:schemeClr val="tx1">
                    <a:tint val="75000"/>
                  </a:schemeClr>
                </a:solidFill>
              </a:defRPr>
            </a:lvl5pPr>
            <a:lvl6pPr marL="4948047" indent="0">
              <a:buNone/>
              <a:defRPr sz="3000">
                <a:solidFill>
                  <a:schemeClr val="tx1">
                    <a:tint val="75000"/>
                  </a:schemeClr>
                </a:solidFill>
              </a:defRPr>
            </a:lvl6pPr>
            <a:lvl7pPr marL="5937656" indent="0">
              <a:buNone/>
              <a:defRPr sz="3000">
                <a:solidFill>
                  <a:schemeClr val="tx1">
                    <a:tint val="75000"/>
                  </a:schemeClr>
                </a:solidFill>
              </a:defRPr>
            </a:lvl7pPr>
            <a:lvl8pPr marL="6927266" indent="0">
              <a:buNone/>
              <a:defRPr sz="3000">
                <a:solidFill>
                  <a:schemeClr val="tx1">
                    <a:tint val="75000"/>
                  </a:schemeClr>
                </a:solidFill>
              </a:defRPr>
            </a:lvl8pPr>
            <a:lvl9pPr marL="7916875" indent="0">
              <a:buNone/>
              <a:defRPr sz="3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9976B-D4AB-1E4C-B38E-D0AADA5FCB3C}" type="datetimeFigureOut">
              <a:rPr lang="en-US" smtClean="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0382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5768"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35310"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9976B-D4AB-1E4C-B38E-D0AADA5FCB3C}"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82919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65768" y="2982099"/>
            <a:ext cx="9417987"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4" name="Content Placeholder 3"/>
          <p:cNvSpPr>
            <a:spLocks noGrp="1"/>
          </p:cNvSpPr>
          <p:nvPr>
            <p:ph sz="half" idx="2"/>
          </p:nvPr>
        </p:nvSpPr>
        <p:spPr>
          <a:xfrm>
            <a:off x="1065768" y="4224896"/>
            <a:ext cx="9417987"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7910" y="2982099"/>
            <a:ext cx="9421686"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6" name="Content Placeholder 5"/>
          <p:cNvSpPr>
            <a:spLocks noGrp="1"/>
          </p:cNvSpPr>
          <p:nvPr>
            <p:ph sz="quarter" idx="4"/>
          </p:nvPr>
        </p:nvSpPr>
        <p:spPr>
          <a:xfrm>
            <a:off x="10827910" y="4224896"/>
            <a:ext cx="9421686"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9976B-D4AB-1E4C-B38E-D0AADA5FCB3C}" type="datetimeFigureOut">
              <a:rPr lang="en-US" smtClean="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8865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9976B-D4AB-1E4C-B38E-D0AADA5FCB3C}" type="datetimeFigureOut">
              <a:rPr lang="en-US" smtClean="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5765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9976B-D4AB-1E4C-B38E-D0AADA5FCB3C}" type="datetimeFigureOut">
              <a:rPr lang="en-US" smtClean="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46231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769" y="530425"/>
            <a:ext cx="7012608" cy="2257390"/>
          </a:xfrm>
        </p:spPr>
        <p:txBody>
          <a:bodyPr anchor="b"/>
          <a:lstStyle>
            <a:lvl1pPr algn="l">
              <a:defRPr sz="4300" b="1"/>
            </a:lvl1pPr>
          </a:lstStyle>
          <a:p>
            <a:r>
              <a:rPr lang="en-US"/>
              <a:t>Click to edit Master title style</a:t>
            </a:r>
          </a:p>
        </p:txBody>
      </p:sp>
      <p:sp>
        <p:nvSpPr>
          <p:cNvPr id="3" name="Content Placeholder 2"/>
          <p:cNvSpPr>
            <a:spLocks noGrp="1"/>
          </p:cNvSpPr>
          <p:nvPr>
            <p:ph idx="1"/>
          </p:nvPr>
        </p:nvSpPr>
        <p:spPr>
          <a:xfrm>
            <a:off x="8333715" y="530426"/>
            <a:ext cx="11915880" cy="11370214"/>
          </a:xfrm>
        </p:spPr>
        <p:txBody>
          <a:bodyPr/>
          <a:lstStyle>
            <a:lvl1pPr>
              <a:defRPr sz="6900"/>
            </a:lvl1pPr>
            <a:lvl2pPr>
              <a:defRPr sz="6100"/>
            </a:lvl2pPr>
            <a:lvl3pPr>
              <a:defRPr sz="5200"/>
            </a:lvl3pPr>
            <a:lvl4pPr>
              <a:defRPr sz="4300"/>
            </a:lvl4pPr>
            <a:lvl5pPr>
              <a:defRPr sz="4300"/>
            </a:lvl5pPr>
            <a:lvl6pPr>
              <a:defRPr sz="4300"/>
            </a:lvl6pPr>
            <a:lvl7pPr>
              <a:defRPr sz="4300"/>
            </a:lvl7pPr>
            <a:lvl8pPr>
              <a:defRPr sz="4300"/>
            </a:lvl8pPr>
            <a:lvl9pPr>
              <a:defRPr sz="4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65769" y="2787816"/>
            <a:ext cx="7012608" cy="9112824"/>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7449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7960" y="9325610"/>
            <a:ext cx="12789218" cy="1100941"/>
          </a:xfrm>
        </p:spPr>
        <p:txBody>
          <a:bodyPr anchor="b"/>
          <a:lstStyle>
            <a:lvl1pPr algn="l">
              <a:defRPr sz="4300" b="1"/>
            </a:lvl1pPr>
          </a:lstStyle>
          <a:p>
            <a:r>
              <a:rPr lang="en-US"/>
              <a:t>Click to edit Master title style</a:t>
            </a:r>
          </a:p>
        </p:txBody>
      </p:sp>
      <p:sp>
        <p:nvSpPr>
          <p:cNvPr id="3" name="Picture Placeholder 2"/>
          <p:cNvSpPr>
            <a:spLocks noGrp="1"/>
          </p:cNvSpPr>
          <p:nvPr>
            <p:ph type="pic" idx="1"/>
          </p:nvPr>
        </p:nvSpPr>
        <p:spPr>
          <a:xfrm>
            <a:off x="4177960" y="1190372"/>
            <a:ext cx="12789218" cy="7993380"/>
          </a:xfrm>
        </p:spPr>
        <p:txBody>
          <a:bodyPr/>
          <a:lstStyle>
            <a:lvl1pPr marL="0" indent="0">
              <a:buNone/>
              <a:defRPr sz="6900"/>
            </a:lvl1pPr>
            <a:lvl2pPr marL="989609" indent="0">
              <a:buNone/>
              <a:defRPr sz="6100"/>
            </a:lvl2pPr>
            <a:lvl3pPr marL="1979219" indent="0">
              <a:buNone/>
              <a:defRPr sz="5200"/>
            </a:lvl3pPr>
            <a:lvl4pPr marL="2968828" indent="0">
              <a:buNone/>
              <a:defRPr sz="4300"/>
            </a:lvl4pPr>
            <a:lvl5pPr marL="3958438" indent="0">
              <a:buNone/>
              <a:defRPr sz="4300"/>
            </a:lvl5pPr>
            <a:lvl6pPr marL="4948047" indent="0">
              <a:buNone/>
              <a:defRPr sz="4300"/>
            </a:lvl6pPr>
            <a:lvl7pPr marL="5937656" indent="0">
              <a:buNone/>
              <a:defRPr sz="4300"/>
            </a:lvl7pPr>
            <a:lvl8pPr marL="6927266" indent="0">
              <a:buNone/>
              <a:defRPr sz="4300"/>
            </a:lvl8pPr>
            <a:lvl9pPr marL="7916875" indent="0">
              <a:buNone/>
              <a:defRPr sz="4300"/>
            </a:lvl9pPr>
          </a:lstStyle>
          <a:p>
            <a:endParaRPr lang="en-US"/>
          </a:p>
        </p:txBody>
      </p:sp>
      <p:sp>
        <p:nvSpPr>
          <p:cNvPr id="4" name="Text Placeholder 3"/>
          <p:cNvSpPr>
            <a:spLocks noGrp="1"/>
          </p:cNvSpPr>
          <p:nvPr>
            <p:ph type="body" sz="half" idx="2"/>
          </p:nvPr>
        </p:nvSpPr>
        <p:spPr>
          <a:xfrm>
            <a:off x="4177960" y="10426551"/>
            <a:ext cx="12789218" cy="1563519"/>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63011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5913"/>
            <a:ext cx="21315363" cy="1767658"/>
          </a:xfrm>
          <a:prstGeom prst="rect">
            <a:avLst/>
          </a:prstGeom>
        </p:spPr>
        <p:txBody>
          <a:bodyPr vert="horz" lIns="197922" tIns="98961" rIns="197922" bIns="98961" rtlCol="0" anchor="ctr">
            <a:normAutofit/>
          </a:bodyPr>
          <a:lstStyle/>
          <a:p>
            <a:r>
              <a:rPr lang="en-US" dirty="0"/>
              <a:t>Click to edit Master title style</a:t>
            </a:r>
          </a:p>
        </p:txBody>
      </p:sp>
      <p:sp>
        <p:nvSpPr>
          <p:cNvPr id="3" name="Text Placeholder 2"/>
          <p:cNvSpPr>
            <a:spLocks noGrp="1"/>
          </p:cNvSpPr>
          <p:nvPr>
            <p:ph type="body" idx="1"/>
          </p:nvPr>
        </p:nvSpPr>
        <p:spPr>
          <a:xfrm>
            <a:off x="1065768" y="2581835"/>
            <a:ext cx="19183827" cy="9318805"/>
          </a:xfrm>
          <a:prstGeom prst="rect">
            <a:avLst/>
          </a:prstGeom>
        </p:spPr>
        <p:txBody>
          <a:bodyPr vert="horz" lIns="197922" tIns="98961" rIns="197922" bIns="989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768" y="12347799"/>
            <a:ext cx="4973585" cy="709289"/>
          </a:xfrm>
          <a:prstGeom prst="rect">
            <a:avLst/>
          </a:prstGeom>
        </p:spPr>
        <p:txBody>
          <a:bodyPr vert="horz" lIns="197922" tIns="98961" rIns="197922" bIns="98961" rtlCol="0" anchor="ctr"/>
          <a:lstStyle>
            <a:lvl1pPr algn="l">
              <a:defRPr sz="2600">
                <a:solidFill>
                  <a:schemeClr val="tx1">
                    <a:tint val="75000"/>
                  </a:schemeClr>
                </a:solidFill>
              </a:defRPr>
            </a:lvl1pPr>
          </a:lstStyle>
          <a:p>
            <a:fld id="{D619976B-D4AB-1E4C-B38E-D0AADA5FCB3C}" type="datetimeFigureOut">
              <a:rPr lang="en-US" smtClean="0"/>
              <a:t>3/12/2025</a:t>
            </a:fld>
            <a:endParaRPr lang="en-US"/>
          </a:p>
        </p:txBody>
      </p:sp>
      <p:sp>
        <p:nvSpPr>
          <p:cNvPr id="5" name="Footer Placeholder 4"/>
          <p:cNvSpPr>
            <a:spLocks noGrp="1"/>
          </p:cNvSpPr>
          <p:nvPr>
            <p:ph type="ftr" sz="quarter" idx="3"/>
          </p:nvPr>
        </p:nvSpPr>
        <p:spPr>
          <a:xfrm>
            <a:off x="7282749" y="12347799"/>
            <a:ext cx="6749865" cy="709289"/>
          </a:xfrm>
          <a:prstGeom prst="rect">
            <a:avLst/>
          </a:prstGeom>
        </p:spPr>
        <p:txBody>
          <a:bodyPr vert="horz" lIns="197922" tIns="98961" rIns="197922" bIns="98961" rtlCol="0" anchor="ctr"/>
          <a:lstStyle>
            <a:lvl1pPr algn="ctr">
              <a:defRPr sz="2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276010" y="12347799"/>
            <a:ext cx="4973585" cy="709289"/>
          </a:xfrm>
          <a:prstGeom prst="rect">
            <a:avLst/>
          </a:prstGeom>
        </p:spPr>
        <p:txBody>
          <a:bodyPr vert="horz" lIns="197922" tIns="98961" rIns="197922" bIns="98961" rtlCol="0" anchor="ctr"/>
          <a:lstStyle>
            <a:lvl1pPr algn="r">
              <a:defRPr sz="2600">
                <a:solidFill>
                  <a:schemeClr val="tx1">
                    <a:tint val="75000"/>
                  </a:schemeClr>
                </a:solidFill>
              </a:defRPr>
            </a:lvl1pPr>
          </a:lstStyle>
          <a:p>
            <a:fld id="{5216D943-2B8B-6E40-82FC-356309674730}" type="slidenum">
              <a:rPr lang="en-US" smtClean="0"/>
              <a:t>‹#›</a:t>
            </a:fld>
            <a:endParaRPr lang="en-US"/>
          </a:p>
        </p:txBody>
      </p:sp>
      <p:pic>
        <p:nvPicPr>
          <p:cNvPr id="7" name="Picture 6" descr="Dai Nam [PPT] Template 10.png">
            <a:extLst>
              <a:ext uri="{FF2B5EF4-FFF2-40B4-BE49-F238E27FC236}">
                <a16:creationId xmlns:a16="http://schemas.microsoft.com/office/drawing/2014/main" id="{D3E61C71-BCF7-D001-8FA8-E11B15E2FE1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0575" y="354639"/>
            <a:ext cx="1796203" cy="1628932"/>
          </a:xfrm>
          <a:prstGeom prst="rect">
            <a:avLst/>
          </a:prstGeom>
        </p:spPr>
      </p:pic>
      <p:pic>
        <p:nvPicPr>
          <p:cNvPr id="8" name="Picture 7" descr="Dai Nam [PPT] Template 05.png">
            <a:extLst>
              <a:ext uri="{FF2B5EF4-FFF2-40B4-BE49-F238E27FC236}">
                <a16:creationId xmlns:a16="http://schemas.microsoft.com/office/drawing/2014/main" id="{5AF84EEB-6D0D-C645-194A-C1DBE9D430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sp>
        <p:nvSpPr>
          <p:cNvPr id="10" name="TextBox 9">
            <a:extLst>
              <a:ext uri="{FF2B5EF4-FFF2-40B4-BE49-F238E27FC236}">
                <a16:creationId xmlns:a16="http://schemas.microsoft.com/office/drawing/2014/main" id="{FD68D644-42E3-6F2C-CD8F-BC5A5AA47DDE}"/>
              </a:ext>
            </a:extLst>
          </p:cNvPr>
          <p:cNvSpPr txBox="1"/>
          <p:nvPr userDrawn="1"/>
        </p:nvSpPr>
        <p:spPr>
          <a:xfrm>
            <a:off x="15789623" y="12558057"/>
            <a:ext cx="4459972" cy="646331"/>
          </a:xfrm>
          <a:prstGeom prst="rect">
            <a:avLst/>
          </a:prstGeom>
          <a:noFill/>
        </p:spPr>
        <p:txBody>
          <a:bodyPr wrap="square">
            <a:spAutoFit/>
          </a:bodyPr>
          <a:lstStyle/>
          <a:p>
            <a:pPr algn="r"/>
            <a:fld id="{3D2338CF-37D6-407F-846D-3862320BEBAC}" type="slidenum">
              <a:rPr lang="en-US" sz="3600" b="1" smtClean="0">
                <a:solidFill>
                  <a:schemeClr val="bg1"/>
                </a:solidFill>
                <a:latin typeface="Arial"/>
                <a:cs typeface="Arial"/>
              </a:rPr>
              <a:t>‹#›</a:t>
            </a:fld>
            <a:endParaRPr lang="en-US" sz="2800" b="1" dirty="0">
              <a:solidFill>
                <a:schemeClr val="bg1"/>
              </a:solidFill>
              <a:latin typeface="Arial"/>
              <a:cs typeface="Arial"/>
            </a:endParaRPr>
          </a:p>
        </p:txBody>
      </p:sp>
      <p:sp>
        <p:nvSpPr>
          <p:cNvPr id="9" name="Footer Placeholder 3">
            <a:extLst>
              <a:ext uri="{FF2B5EF4-FFF2-40B4-BE49-F238E27FC236}">
                <a16:creationId xmlns:a16="http://schemas.microsoft.com/office/drawing/2014/main" id="{61256E36-10F2-F32C-E299-CFDB7E95AEC1}"/>
              </a:ext>
            </a:extLst>
          </p:cNvPr>
          <p:cNvSpPr txBox="1">
            <a:spLocks/>
          </p:cNvSpPr>
          <p:nvPr userDrawn="1"/>
        </p:nvSpPr>
        <p:spPr>
          <a:xfrm>
            <a:off x="135505" y="12562950"/>
            <a:ext cx="6749865" cy="709289"/>
          </a:xfrm>
          <a:prstGeom prst="rect">
            <a:avLst/>
          </a:prstGeom>
        </p:spPr>
        <p:txBody>
          <a:bodyPr/>
          <a:lst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a:lstStyle>
          <a:p>
            <a:pPr marL="0" algn="l" defTabSz="989609" rtl="0" eaLnBrk="1" latinLnBrk="0" hangingPunct="1">
              <a:defRPr/>
            </a:pPr>
            <a:r>
              <a:rPr lang="en-US" sz="3000" kern="1200">
                <a:solidFill>
                  <a:schemeClr val="tx2"/>
                </a:solidFill>
                <a:latin typeface="+mn-lt"/>
                <a:ea typeface="+mn-ea"/>
                <a:cs typeface="+mn-cs"/>
              </a:rPr>
              <a:t>Copyright by Dau Hai Phong - 2022</a:t>
            </a:r>
          </a:p>
        </p:txBody>
      </p:sp>
    </p:spTree>
    <p:extLst>
      <p:ext uri="{BB962C8B-B14F-4D97-AF65-F5344CB8AC3E}">
        <p14:creationId xmlns:p14="http://schemas.microsoft.com/office/powerpoint/2010/main" val="428488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89609" rtl="0" eaLnBrk="1" latinLnBrk="0" hangingPunct="1">
        <a:spcBef>
          <a:spcPct val="0"/>
        </a:spcBef>
        <a:buNone/>
        <a:defRPr sz="9500" kern="1200">
          <a:solidFill>
            <a:schemeClr val="tx1"/>
          </a:solidFill>
          <a:latin typeface="+mj-lt"/>
          <a:ea typeface="+mj-ea"/>
          <a:cs typeface="+mj-cs"/>
        </a:defRPr>
      </a:lvl1pPr>
    </p:titleStyle>
    <p:body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p:bodyStyle>
    <p:other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png"/><Relationship Id="rId7" Type="http://schemas.openxmlformats.org/officeDocument/2006/relationships/image" Target="../media/image19.jpeg"/><Relationship Id="rId12"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778"/>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415" y="543814"/>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0123" y="1180295"/>
            <a:ext cx="4166439" cy="3781141"/>
          </a:xfrm>
          <a:prstGeom prst="rect">
            <a:avLst/>
          </a:prstGeom>
        </p:spPr>
      </p:pic>
      <p:sp>
        <p:nvSpPr>
          <p:cNvPr id="9" name="TextBox 8"/>
          <p:cNvSpPr txBox="1"/>
          <p:nvPr/>
        </p:nvSpPr>
        <p:spPr>
          <a:xfrm>
            <a:off x="7647659" y="8963498"/>
            <a:ext cx="9212331" cy="692497"/>
          </a:xfrm>
          <a:prstGeom prst="rect">
            <a:avLst/>
          </a:prstGeom>
          <a:noFill/>
        </p:spPr>
        <p:txBody>
          <a:bodyPr wrap="square" rtlCol="0">
            <a:spAutoFit/>
          </a:bodyPr>
          <a:lstStyle/>
          <a:p>
            <a:pPr algn="ctr"/>
            <a:r>
              <a:rPr lang="en-US" i="1">
                <a:solidFill>
                  <a:schemeClr val="bg1"/>
                </a:solidFill>
                <a:latin typeface="Arial"/>
                <a:cs typeface="Arial"/>
              </a:rPr>
              <a:t> </a:t>
            </a:r>
            <a:endParaRPr lang="en-US" i="1" dirty="0">
              <a:solidFill>
                <a:schemeClr val="bg1"/>
              </a:solidFill>
              <a:latin typeface="Arial"/>
              <a:cs typeface="Arial"/>
            </a:endParaRPr>
          </a:p>
        </p:txBody>
      </p:sp>
      <p:sp>
        <p:nvSpPr>
          <p:cNvPr id="10" name="TextBox 9"/>
          <p:cNvSpPr txBox="1"/>
          <p:nvPr/>
        </p:nvSpPr>
        <p:spPr>
          <a:xfrm>
            <a:off x="6106388" y="5072567"/>
            <a:ext cx="14176560" cy="2554545"/>
          </a:xfrm>
          <a:prstGeom prst="rect">
            <a:avLst/>
          </a:prstGeom>
          <a:noFill/>
        </p:spPr>
        <p:txBody>
          <a:bodyPr wrap="square" rtlCol="0">
            <a:spAutoFit/>
          </a:bodyPr>
          <a:lstStyle/>
          <a:p>
            <a:pPr algn="ctr"/>
            <a:r>
              <a:rPr lang="en-US" sz="8000" b="1" dirty="0">
                <a:solidFill>
                  <a:schemeClr val="bg1"/>
                </a:solidFill>
                <a:latin typeface="Arial" panose="020B0604020202020204" pitchFamily="34" charset="0"/>
                <a:cs typeface="Arial" panose="020B0604020202020204" pitchFamily="34" charset="0"/>
              </a:rPr>
              <a:t>ĐỀ TÀI: QUẢN LÝ BÃI ĐỖ XE THÔNG MINH</a:t>
            </a:r>
          </a:p>
        </p:txBody>
      </p:sp>
      <p:sp>
        <p:nvSpPr>
          <p:cNvPr id="8" name="TextBox 7">
            <a:extLst>
              <a:ext uri="{FF2B5EF4-FFF2-40B4-BE49-F238E27FC236}">
                <a16:creationId xmlns:a16="http://schemas.microsoft.com/office/drawing/2014/main" id="{11316802-B47F-9FF4-EBD4-72E8D73E0A9B}"/>
              </a:ext>
            </a:extLst>
          </p:cNvPr>
          <p:cNvSpPr txBox="1"/>
          <p:nvPr/>
        </p:nvSpPr>
        <p:spPr>
          <a:xfrm>
            <a:off x="9844118" y="7695304"/>
            <a:ext cx="10664888" cy="2492990"/>
          </a:xfrm>
          <a:prstGeom prst="rect">
            <a:avLst/>
          </a:prstGeom>
          <a:noFill/>
        </p:spPr>
        <p:txBody>
          <a:bodyPr wrap="square">
            <a:spAutoFit/>
          </a:bodyPr>
          <a:lstStyle/>
          <a:p>
            <a:r>
              <a:rPr lang="en-US" sz="3600" b="1" dirty="0" err="1">
                <a:solidFill>
                  <a:schemeClr val="bg1"/>
                </a:solidFill>
                <a:latin typeface="Arial" panose="020B0604020202020204" pitchFamily="34" charset="0"/>
                <a:cs typeface="Arial" panose="020B0604020202020204" pitchFamily="34" charset="0"/>
              </a:rPr>
              <a:t>Nhóm</a:t>
            </a:r>
            <a:r>
              <a:rPr lang="en-US" sz="3600" b="1" dirty="0">
                <a:solidFill>
                  <a:schemeClr val="bg1"/>
                </a:solidFill>
                <a:latin typeface="Arial" panose="020B0604020202020204" pitchFamily="34" charset="0"/>
                <a:cs typeface="Arial" panose="020B0604020202020204" pitchFamily="34" charset="0"/>
              </a:rPr>
              <a:t> 3</a:t>
            </a:r>
            <a:r>
              <a:rPr lang="vi-VN" b="1" dirty="0">
                <a:solidFill>
                  <a:schemeClr val="bg1"/>
                </a:solidFill>
                <a:latin typeface="Arial" panose="020B0604020202020204" pitchFamily="34" charset="0"/>
                <a:cs typeface="Arial" panose="020B0604020202020204" pitchFamily="34" charset="0"/>
              </a:rPr>
              <a:t>: Đinh Thế Thành</a:t>
            </a:r>
          </a:p>
          <a:p>
            <a:r>
              <a:rPr lang="vi-VN" b="1" dirty="0">
                <a:solidFill>
                  <a:schemeClr val="bg1"/>
                </a:solidFill>
                <a:latin typeface="Arial" panose="020B0604020202020204" pitchFamily="34" charset="0"/>
                <a:cs typeface="Arial" panose="020B0604020202020204" pitchFamily="34" charset="0"/>
              </a:rPr>
              <a:t>               Nguyễn Minh Đức</a:t>
            </a:r>
          </a:p>
          <a:p>
            <a:r>
              <a:rPr lang="vi-VN" b="1" dirty="0">
                <a:solidFill>
                  <a:schemeClr val="bg1"/>
                </a:solidFill>
                <a:latin typeface="Arial" panose="020B0604020202020204" pitchFamily="34" charset="0"/>
                <a:cs typeface="Arial" panose="020B0604020202020204" pitchFamily="34" charset="0"/>
              </a:rPr>
              <a:t>               Trịnh Kế Quang</a:t>
            </a:r>
          </a:p>
          <a:p>
            <a:r>
              <a:rPr lang="vi-VN" b="1" dirty="0">
                <a:solidFill>
                  <a:schemeClr val="bg1"/>
                </a:solidFill>
                <a:latin typeface="Arial" panose="020B0604020202020204" pitchFamily="34" charset="0"/>
                <a:cs typeface="Arial" panose="020B0604020202020204" pitchFamily="34" charset="0"/>
              </a:rPr>
              <a:t>                Nguyễn</a:t>
            </a:r>
            <a:r>
              <a:rPr lang="en-US" b="1" dirty="0">
                <a:solidFill>
                  <a:schemeClr val="bg1"/>
                </a:solidFill>
                <a:latin typeface="Arial" panose="020B0604020202020204" pitchFamily="34" charset="0"/>
                <a:cs typeface="Arial" panose="020B0604020202020204" pitchFamily="34" charset="0"/>
              </a:rPr>
              <a:t> </a:t>
            </a:r>
            <a:r>
              <a:rPr lang="vi-VN" b="1" dirty="0">
                <a:solidFill>
                  <a:schemeClr val="bg1"/>
                </a:solidFill>
                <a:latin typeface="Arial" panose="020B0604020202020204" pitchFamily="34" charset="0"/>
                <a:cs typeface="Arial" panose="020B0604020202020204" pitchFamily="34" charset="0"/>
              </a:rPr>
              <a:t>Việt Đức</a:t>
            </a:r>
            <a:endParaRPr lang="vi-VN" i="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95BBDAF-9BCB-0C40-1D5E-4D990F884B94}"/>
              </a:ext>
            </a:extLst>
          </p:cNvPr>
          <p:cNvSpPr txBox="1"/>
          <p:nvPr/>
        </p:nvSpPr>
        <p:spPr>
          <a:xfrm>
            <a:off x="15437819" y="10863203"/>
            <a:ext cx="10664888" cy="1292662"/>
          </a:xfrm>
          <a:prstGeom prst="rect">
            <a:avLst/>
          </a:prstGeom>
          <a:noFill/>
        </p:spPr>
        <p:txBody>
          <a:bodyPr wrap="square">
            <a:spAutoFit/>
          </a:bodyPr>
          <a:lstStyle/>
          <a:p>
            <a:r>
              <a:rPr lang="vi-VN" b="1" i="0" dirty="0" err="1">
                <a:solidFill>
                  <a:schemeClr val="bg1"/>
                </a:solidFill>
                <a:effectLst/>
              </a:rPr>
              <a:t>T</a:t>
            </a:r>
            <a:r>
              <a:rPr lang="vi-VN" b="1" dirty="0" err="1">
                <a:solidFill>
                  <a:schemeClr val="bg1"/>
                </a:solidFill>
              </a:rPr>
              <a:t>h.S</a:t>
            </a:r>
            <a:r>
              <a:rPr lang="vi-VN" b="1" i="0" dirty="0">
                <a:solidFill>
                  <a:schemeClr val="bg1"/>
                </a:solidFill>
                <a:effectLst/>
              </a:rPr>
              <a:t> Lê Trung Hiếu</a:t>
            </a:r>
            <a:br>
              <a:rPr lang="vi-VN" b="1" i="0" dirty="0">
                <a:solidFill>
                  <a:schemeClr val="bg1"/>
                </a:solidFill>
                <a:effectLst/>
              </a:rPr>
            </a:br>
            <a:r>
              <a:rPr lang="vi-VN" b="1" i="0" dirty="0" err="1">
                <a:solidFill>
                  <a:schemeClr val="bg1"/>
                </a:solidFill>
                <a:effectLst/>
              </a:rPr>
              <a:t>T</a:t>
            </a:r>
            <a:r>
              <a:rPr lang="vi-VN" b="1" dirty="0" err="1">
                <a:solidFill>
                  <a:schemeClr val="bg1"/>
                </a:solidFill>
              </a:rPr>
              <a:t>h.S</a:t>
            </a:r>
            <a:r>
              <a:rPr lang="vi-VN" b="1" i="0" dirty="0">
                <a:solidFill>
                  <a:schemeClr val="bg1"/>
                </a:solidFill>
                <a:effectLst/>
              </a:rPr>
              <a:t> Nguyễn Văn Nhân</a:t>
            </a:r>
            <a:endParaRPr lang="vi-VN" b="1" dirty="0">
              <a:solidFill>
                <a:schemeClr val="bg1"/>
              </a:solidFill>
            </a:endParaRPr>
          </a:p>
        </p:txBody>
      </p:sp>
      <p:sp>
        <p:nvSpPr>
          <p:cNvPr id="12" name="TextBox 11">
            <a:extLst>
              <a:ext uri="{FF2B5EF4-FFF2-40B4-BE49-F238E27FC236}">
                <a16:creationId xmlns:a16="http://schemas.microsoft.com/office/drawing/2014/main" id="{F10AF0C0-41DF-D042-DC67-9A66138E1A3F}"/>
              </a:ext>
            </a:extLst>
          </p:cNvPr>
          <p:cNvSpPr txBox="1"/>
          <p:nvPr/>
        </p:nvSpPr>
        <p:spPr>
          <a:xfrm>
            <a:off x="9844118" y="10863203"/>
            <a:ext cx="13165494" cy="692497"/>
          </a:xfrm>
          <a:prstGeom prst="rect">
            <a:avLst/>
          </a:prstGeom>
          <a:noFill/>
        </p:spPr>
        <p:txBody>
          <a:bodyPr wrap="square">
            <a:spAutoFit/>
          </a:bodyPr>
          <a:lstStyle/>
          <a:p>
            <a:r>
              <a:rPr lang="vi-VN" b="1" dirty="0">
                <a:solidFill>
                  <a:schemeClr val="bg1"/>
                </a:solidFill>
              </a:rPr>
              <a:t>Giảng viên hướng dẫn: </a:t>
            </a:r>
          </a:p>
        </p:txBody>
      </p:sp>
      <p:sp>
        <p:nvSpPr>
          <p:cNvPr id="14" name="TextBox 13">
            <a:extLst>
              <a:ext uri="{FF2B5EF4-FFF2-40B4-BE49-F238E27FC236}">
                <a16:creationId xmlns:a16="http://schemas.microsoft.com/office/drawing/2014/main" id="{691CEA93-F568-E257-9897-D09B9D77BC29}"/>
              </a:ext>
            </a:extLst>
          </p:cNvPr>
          <p:cNvSpPr txBox="1"/>
          <p:nvPr/>
        </p:nvSpPr>
        <p:spPr>
          <a:xfrm>
            <a:off x="7446150" y="7689243"/>
            <a:ext cx="13062856" cy="692497"/>
          </a:xfrm>
          <a:prstGeom prst="rect">
            <a:avLst/>
          </a:prstGeom>
          <a:noFill/>
        </p:spPr>
        <p:txBody>
          <a:bodyPr wrap="square">
            <a:spAutoFit/>
          </a:bodyPr>
          <a:lstStyle/>
          <a:p>
            <a:r>
              <a:rPr lang="vi-VN" b="1" dirty="0">
                <a:solidFill>
                  <a:schemeClr val="bg1"/>
                </a:solidFill>
              </a:rPr>
              <a:t>Trình bày:</a:t>
            </a:r>
          </a:p>
        </p:txBody>
      </p:sp>
    </p:spTree>
    <p:extLst>
      <p:ext uri="{BB962C8B-B14F-4D97-AF65-F5344CB8AC3E}">
        <p14:creationId xmlns:p14="http://schemas.microsoft.com/office/powerpoint/2010/main" val="211559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79BB-B6EF-AE13-8F35-6BF746268E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695D1C-CF3F-BE16-3D6A-5A174864C4C4}"/>
              </a:ext>
            </a:extLst>
          </p:cNvPr>
          <p:cNvPicPr/>
          <p:nvPr/>
        </p:nvPicPr>
        <p:blipFill>
          <a:blip r:embed="rId2"/>
          <a:stretch>
            <a:fillRect/>
          </a:stretch>
        </p:blipFill>
        <p:spPr>
          <a:xfrm>
            <a:off x="107750" y="264780"/>
            <a:ext cx="2402643" cy="1862048"/>
          </a:xfrm>
          <a:prstGeom prst="rect">
            <a:avLst/>
          </a:prstGeom>
        </p:spPr>
      </p:pic>
      <p:pic>
        <p:nvPicPr>
          <p:cNvPr id="4" name="Picture 3" descr="Dai Nam [PPT] Template 05.png">
            <a:extLst>
              <a:ext uri="{FF2B5EF4-FFF2-40B4-BE49-F238E27FC236}">
                <a16:creationId xmlns:a16="http://schemas.microsoft.com/office/drawing/2014/main" id="{404A5B61-4439-05D6-6C69-DA405E4B2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6C1E699E-12B6-F663-0C33-FFCCE4B159BF}"/>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F16D123-57B5-4722-45BB-EDC0199DE0F1}"/>
              </a:ext>
            </a:extLst>
          </p:cNvPr>
          <p:cNvSpPr txBox="1"/>
          <p:nvPr/>
        </p:nvSpPr>
        <p:spPr>
          <a:xfrm>
            <a:off x="653143" y="476244"/>
            <a:ext cx="16459200" cy="1569660"/>
          </a:xfrm>
          <a:prstGeom prst="rect">
            <a:avLst/>
          </a:prstGeom>
          <a:noFill/>
        </p:spPr>
        <p:txBody>
          <a:bodyPr wrap="square">
            <a:spAutoFit/>
          </a:bodyPr>
          <a:lstStyle/>
          <a:p>
            <a:r>
              <a:rPr lang="vi-VN" sz="9600" b="1" dirty="0">
                <a:solidFill>
                  <a:schemeClr val="accent6">
                    <a:lumMod val="75000"/>
                  </a:schemeClr>
                </a:solidFill>
              </a:rPr>
              <a:t>THỰC NGHIỆM ĐÁNH GIÁ</a:t>
            </a:r>
          </a:p>
        </p:txBody>
      </p:sp>
      <p:pic>
        <p:nvPicPr>
          <p:cNvPr id="10" name="Picture 9" descr="A diagram of a road&#10;&#10;AI-generated content may be incorrect.">
            <a:extLst>
              <a:ext uri="{FF2B5EF4-FFF2-40B4-BE49-F238E27FC236}">
                <a16:creationId xmlns:a16="http://schemas.microsoft.com/office/drawing/2014/main" id="{69CE6E96-C7EF-A5D5-49F3-B89AE06A6A3A}"/>
              </a:ext>
            </a:extLst>
          </p:cNvPr>
          <p:cNvPicPr>
            <a:picLocks noChangeAspect="1"/>
          </p:cNvPicPr>
          <p:nvPr/>
        </p:nvPicPr>
        <p:blipFill>
          <a:blip r:embed="rId4"/>
          <a:srcRect l="5295" t="10730" r="5224" b="8274"/>
          <a:stretch/>
        </p:blipFill>
        <p:spPr>
          <a:xfrm>
            <a:off x="914399" y="3128122"/>
            <a:ext cx="19865385" cy="8721756"/>
          </a:xfrm>
          <a:prstGeom prst="rect">
            <a:avLst/>
          </a:prstGeom>
        </p:spPr>
      </p:pic>
      <p:sp>
        <p:nvSpPr>
          <p:cNvPr id="11" name="TextBox 10">
            <a:extLst>
              <a:ext uri="{FF2B5EF4-FFF2-40B4-BE49-F238E27FC236}">
                <a16:creationId xmlns:a16="http://schemas.microsoft.com/office/drawing/2014/main" id="{5FE6B121-BE55-77FA-9CA6-A734293E6513}"/>
              </a:ext>
            </a:extLst>
          </p:cNvPr>
          <p:cNvSpPr txBox="1"/>
          <p:nvPr/>
        </p:nvSpPr>
        <p:spPr>
          <a:xfrm>
            <a:off x="9413589" y="2988463"/>
            <a:ext cx="2488182" cy="707886"/>
          </a:xfrm>
          <a:prstGeom prst="rect">
            <a:avLst/>
          </a:prstGeom>
          <a:noFill/>
        </p:spPr>
        <p:txBody>
          <a:bodyPr wrap="none" rtlCol="0">
            <a:spAutoFit/>
          </a:bodyPr>
          <a:lstStyle/>
          <a:p>
            <a:r>
              <a:rPr lang="vi-VN" sz="4000" b="1" dirty="0"/>
              <a:t>ƯU ĐIỂM</a:t>
            </a:r>
          </a:p>
        </p:txBody>
      </p:sp>
      <p:pic>
        <p:nvPicPr>
          <p:cNvPr id="2" name="Picture 1" descr="Dai Nam [PPT] Template 15.png">
            <a:extLst>
              <a:ext uri="{FF2B5EF4-FFF2-40B4-BE49-F238E27FC236}">
                <a16:creationId xmlns:a16="http://schemas.microsoft.com/office/drawing/2014/main" id="{11481893-67B8-9B0E-E479-EEA7BE190F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773" y="2086709"/>
            <a:ext cx="15470574" cy="46094"/>
          </a:xfrm>
          <a:prstGeom prst="rect">
            <a:avLst/>
          </a:prstGeom>
        </p:spPr>
      </p:pic>
      <p:pic>
        <p:nvPicPr>
          <p:cNvPr id="6" name="Picture 5">
            <a:extLst>
              <a:ext uri="{FF2B5EF4-FFF2-40B4-BE49-F238E27FC236}">
                <a16:creationId xmlns:a16="http://schemas.microsoft.com/office/drawing/2014/main" id="{00923BD6-E813-F63A-612C-135E3789D87B}"/>
              </a:ext>
            </a:extLst>
          </p:cNvPr>
          <p:cNvPicPr>
            <a:picLocks noChangeAspect="1"/>
          </p:cNvPicPr>
          <p:nvPr/>
        </p:nvPicPr>
        <p:blipFill>
          <a:blip r:embed="rId6"/>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24708486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6743C-A455-2075-A964-6FB772CD69A4}"/>
              </a:ext>
            </a:extLst>
          </p:cNvPr>
          <p:cNvPicPr/>
          <p:nvPr/>
        </p:nvPicPr>
        <p:blipFill>
          <a:blip r:embed="rId2"/>
          <a:stretch>
            <a:fillRect/>
          </a:stretch>
        </p:blipFill>
        <p:spPr>
          <a:xfrm>
            <a:off x="107750" y="264780"/>
            <a:ext cx="2402643" cy="1862048"/>
          </a:xfrm>
          <a:prstGeom prst="rect">
            <a:avLst/>
          </a:prstGeom>
        </p:spPr>
      </p:pic>
      <p:pic>
        <p:nvPicPr>
          <p:cNvPr id="7" name="Picture 6" descr="A light bulb with different colored symbols&#10;&#10;AI-generated content may be incorrect.">
            <a:extLst>
              <a:ext uri="{FF2B5EF4-FFF2-40B4-BE49-F238E27FC236}">
                <a16:creationId xmlns:a16="http://schemas.microsoft.com/office/drawing/2014/main" id="{150C5E65-ECC1-A98C-C2D6-037F160296D2}"/>
              </a:ext>
            </a:extLst>
          </p:cNvPr>
          <p:cNvPicPr>
            <a:picLocks noChangeAspect="1"/>
          </p:cNvPicPr>
          <p:nvPr/>
        </p:nvPicPr>
        <p:blipFill>
          <a:blip r:embed="rId3"/>
          <a:srcRect t="17584"/>
          <a:stretch/>
        </p:blipFill>
        <p:spPr>
          <a:xfrm>
            <a:off x="1475589" y="2960156"/>
            <a:ext cx="18700086" cy="8689392"/>
          </a:xfrm>
          <a:prstGeom prst="rect">
            <a:avLst/>
          </a:prstGeom>
        </p:spPr>
      </p:pic>
      <p:sp>
        <p:nvSpPr>
          <p:cNvPr id="9" name="TextBox 8">
            <a:extLst>
              <a:ext uri="{FF2B5EF4-FFF2-40B4-BE49-F238E27FC236}">
                <a16:creationId xmlns:a16="http://schemas.microsoft.com/office/drawing/2014/main" id="{27F80E81-7E16-04F2-88D8-1422BD2D72F7}"/>
              </a:ext>
            </a:extLst>
          </p:cNvPr>
          <p:cNvSpPr txBox="1"/>
          <p:nvPr/>
        </p:nvSpPr>
        <p:spPr>
          <a:xfrm>
            <a:off x="428997" y="480879"/>
            <a:ext cx="20457367" cy="1569660"/>
          </a:xfrm>
          <a:prstGeom prst="rect">
            <a:avLst/>
          </a:prstGeom>
          <a:noFill/>
        </p:spPr>
        <p:txBody>
          <a:bodyPr wrap="square">
            <a:spAutoFit/>
          </a:bodyPr>
          <a:lstStyle/>
          <a:p>
            <a:r>
              <a:rPr lang="vi-VN" sz="9600" b="1" dirty="0">
                <a:solidFill>
                  <a:schemeClr val="accent6">
                    <a:lumMod val="75000"/>
                  </a:schemeClr>
                </a:solidFill>
              </a:rPr>
              <a:t>THỰC NGHIỆM ĐÁNH GIÁ</a:t>
            </a:r>
          </a:p>
        </p:txBody>
      </p:sp>
      <p:sp>
        <p:nvSpPr>
          <p:cNvPr id="11" name="TextBox 10">
            <a:extLst>
              <a:ext uri="{FF2B5EF4-FFF2-40B4-BE49-F238E27FC236}">
                <a16:creationId xmlns:a16="http://schemas.microsoft.com/office/drawing/2014/main" id="{13E1C6C3-E741-1DB9-2F3A-86E34C951828}"/>
              </a:ext>
            </a:extLst>
          </p:cNvPr>
          <p:cNvSpPr txBox="1"/>
          <p:nvPr/>
        </p:nvSpPr>
        <p:spPr>
          <a:xfrm>
            <a:off x="8966719" y="3209731"/>
            <a:ext cx="12073812" cy="646331"/>
          </a:xfrm>
          <a:prstGeom prst="rect">
            <a:avLst/>
          </a:prstGeom>
          <a:noFill/>
        </p:spPr>
        <p:txBody>
          <a:bodyPr wrap="square">
            <a:spAutoFit/>
          </a:bodyPr>
          <a:lstStyle/>
          <a:p>
            <a:r>
              <a:rPr lang="vi-VN" sz="3600" b="1" dirty="0"/>
              <a:t>NHƯỢC ĐIỂM</a:t>
            </a:r>
          </a:p>
        </p:txBody>
      </p:sp>
      <p:pic>
        <p:nvPicPr>
          <p:cNvPr id="12" name="Picture 11" descr="Dai Nam [PPT] Template 05.png">
            <a:extLst>
              <a:ext uri="{FF2B5EF4-FFF2-40B4-BE49-F238E27FC236}">
                <a16:creationId xmlns:a16="http://schemas.microsoft.com/office/drawing/2014/main" id="{6600E45C-2FB1-F2F2-28F4-1DD27804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pic>
        <p:nvPicPr>
          <p:cNvPr id="2" name="Picture 1" descr="Dai Nam [PPT] Template 15.png">
            <a:extLst>
              <a:ext uri="{FF2B5EF4-FFF2-40B4-BE49-F238E27FC236}">
                <a16:creationId xmlns:a16="http://schemas.microsoft.com/office/drawing/2014/main" id="{FB00521B-4BE6-422D-F0A2-587E775F32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428997" y="2024072"/>
            <a:ext cx="15344675" cy="45719"/>
          </a:xfrm>
          <a:prstGeom prst="rect">
            <a:avLst/>
          </a:prstGeom>
        </p:spPr>
      </p:pic>
      <p:pic>
        <p:nvPicPr>
          <p:cNvPr id="4" name="Picture 3">
            <a:extLst>
              <a:ext uri="{FF2B5EF4-FFF2-40B4-BE49-F238E27FC236}">
                <a16:creationId xmlns:a16="http://schemas.microsoft.com/office/drawing/2014/main" id="{E67F057D-13C5-1855-33AD-7F597314FC9C}"/>
              </a:ext>
            </a:extLst>
          </p:cNvPr>
          <p:cNvPicPr>
            <a:picLocks noChangeAspect="1"/>
          </p:cNvPicPr>
          <p:nvPr/>
        </p:nvPicPr>
        <p:blipFill>
          <a:blip r:embed="rId6"/>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20700493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82975" y="1307269"/>
            <a:ext cx="3889248" cy="3529584"/>
          </a:xfrm>
          <a:prstGeom prst="rect">
            <a:avLst/>
          </a:prstGeom>
        </p:spPr>
      </p:pic>
      <p:sp>
        <p:nvSpPr>
          <p:cNvPr id="9" name="TextBox 8"/>
          <p:cNvSpPr txBox="1"/>
          <p:nvPr/>
        </p:nvSpPr>
        <p:spPr>
          <a:xfrm>
            <a:off x="8931617" y="5361197"/>
            <a:ext cx="9212331" cy="1107996"/>
          </a:xfrm>
          <a:prstGeom prst="rect">
            <a:avLst/>
          </a:prstGeom>
          <a:noFill/>
        </p:spPr>
        <p:txBody>
          <a:bodyPr wrap="square" rtlCol="0">
            <a:spAutoFit/>
          </a:bodyPr>
          <a:lstStyle/>
          <a:p>
            <a:pPr algn="ctr"/>
            <a:r>
              <a:rPr lang="en-US" sz="6600" b="1" dirty="0" err="1">
                <a:solidFill>
                  <a:schemeClr val="bg1"/>
                </a:solidFill>
                <a:latin typeface="Arial" panose="020B0604020202020204" pitchFamily="34" charset="0"/>
                <a:cs typeface="Arial" panose="020B0604020202020204" pitchFamily="34" charset="0"/>
              </a:rPr>
              <a:t>Nhóm</a:t>
            </a:r>
            <a:r>
              <a:rPr lang="en-US" sz="6600" b="1" dirty="0">
                <a:solidFill>
                  <a:schemeClr val="bg1"/>
                </a:solidFill>
                <a:latin typeface="Arial" panose="020B0604020202020204" pitchFamily="34" charset="0"/>
                <a:cs typeface="Arial" panose="020B0604020202020204" pitchFamily="34" charset="0"/>
              </a:rPr>
              <a:t> 3</a:t>
            </a:r>
          </a:p>
        </p:txBody>
      </p:sp>
      <p:sp>
        <p:nvSpPr>
          <p:cNvPr id="10" name="TextBox 9"/>
          <p:cNvSpPr txBox="1"/>
          <p:nvPr/>
        </p:nvSpPr>
        <p:spPr>
          <a:xfrm>
            <a:off x="7424925" y="6351021"/>
            <a:ext cx="12605350" cy="1631216"/>
          </a:xfrm>
          <a:prstGeom prst="rect">
            <a:avLst/>
          </a:prstGeom>
          <a:noFill/>
        </p:spPr>
        <p:txBody>
          <a:bodyPr wrap="square" rtlCol="0">
            <a:spAutoFit/>
          </a:bodyPr>
          <a:lstStyle/>
          <a:p>
            <a:pPr algn="ctr"/>
            <a:r>
              <a:rPr lang="en-US" sz="10000" b="1" dirty="0" err="1">
                <a:solidFill>
                  <a:srgbClr val="FFFFFF"/>
                </a:solidFill>
                <a:latin typeface="Arial"/>
                <a:cs typeface="Arial"/>
              </a:rPr>
              <a:t>Trân</a:t>
            </a:r>
            <a:r>
              <a:rPr lang="en-US" sz="10000" b="1" dirty="0">
                <a:solidFill>
                  <a:srgbClr val="FFFFFF"/>
                </a:solidFill>
                <a:latin typeface="Arial"/>
                <a:cs typeface="Arial"/>
              </a:rPr>
              <a:t> </a:t>
            </a:r>
            <a:r>
              <a:rPr lang="en-US" sz="10000" b="1" dirty="0" err="1">
                <a:solidFill>
                  <a:srgbClr val="FFFFFF"/>
                </a:solidFill>
                <a:latin typeface="Arial"/>
                <a:cs typeface="Arial"/>
              </a:rPr>
              <a:t>trọng</a:t>
            </a:r>
            <a:r>
              <a:rPr lang="en-US" sz="10000" b="1" dirty="0">
                <a:solidFill>
                  <a:srgbClr val="FFFFFF"/>
                </a:solidFill>
                <a:latin typeface="Arial"/>
                <a:cs typeface="Arial"/>
              </a:rPr>
              <a:t> </a:t>
            </a:r>
            <a:r>
              <a:rPr lang="en-US" sz="10000" b="1" dirty="0" err="1">
                <a:solidFill>
                  <a:srgbClr val="FFFFFF"/>
                </a:solidFill>
                <a:latin typeface="Arial"/>
                <a:cs typeface="Arial"/>
              </a:rPr>
              <a:t>cảm</a:t>
            </a:r>
            <a:r>
              <a:rPr lang="en-US" sz="10000" b="1" dirty="0">
                <a:solidFill>
                  <a:srgbClr val="FFFFFF"/>
                </a:solidFill>
                <a:latin typeface="Arial"/>
                <a:cs typeface="Arial"/>
              </a:rPr>
              <a:t> </a:t>
            </a:r>
            <a:r>
              <a:rPr lang="en-US" sz="10000" b="1" dirty="0" err="1">
                <a:solidFill>
                  <a:srgbClr val="FFFFFF"/>
                </a:solidFill>
                <a:latin typeface="Arial"/>
                <a:cs typeface="Arial"/>
              </a:rPr>
              <a:t>ơn</a:t>
            </a:r>
            <a:r>
              <a:rPr lang="en-US" sz="10000" b="1" dirty="0">
                <a:solidFill>
                  <a:srgbClr val="FFFFFF"/>
                </a:solidFill>
                <a:latin typeface="Arial"/>
                <a:cs typeface="Arial"/>
              </a:rPr>
              <a:t>!</a:t>
            </a:r>
          </a:p>
        </p:txBody>
      </p:sp>
    </p:spTree>
    <p:extLst>
      <p:ext uri="{BB962C8B-B14F-4D97-AF65-F5344CB8AC3E}">
        <p14:creationId xmlns:p14="http://schemas.microsoft.com/office/powerpoint/2010/main" val="1414705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455DA-8B29-4BAE-B3E8-DF3D6E8E469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6698A33-DFAA-954E-7E01-FCB09F17D7A6}"/>
              </a:ext>
            </a:extLst>
          </p:cNvPr>
          <p:cNvPicPr>
            <a:picLocks noGrp="1" noRot="1" noChangeAspect="1" noMove="1" noResize="1" noEditPoints="1" noAdjustHandles="1" noChangeArrowheads="1" noChangeShapeType="1" noCrop="1"/>
          </p:cNvPicPr>
          <p:nvPr/>
        </p:nvPicPr>
        <p:blipFill>
          <a:blip r:embed="rId2"/>
          <a:stretch>
            <a:fillRect/>
          </a:stretch>
        </p:blipFill>
        <p:spPr>
          <a:xfrm>
            <a:off x="107750" y="264780"/>
            <a:ext cx="2402643" cy="1862048"/>
          </a:xfrm>
          <a:prstGeom prst="rect">
            <a:avLst/>
          </a:prstGeom>
        </p:spPr>
      </p:pic>
      <p:pic>
        <p:nvPicPr>
          <p:cNvPr id="4" name="Picture 3" descr="Dai Nam [PPT] Template 05.png">
            <a:extLst>
              <a:ext uri="{FF2B5EF4-FFF2-40B4-BE49-F238E27FC236}">
                <a16:creationId xmlns:a16="http://schemas.microsoft.com/office/drawing/2014/main" id="{66CEA695-8020-CF81-04DF-7E52BC2D6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471964D8-3B9B-FF5F-6084-41F0C097B13B}"/>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7CFCE84-73E8-B848-546B-7401E678D708}"/>
              </a:ext>
            </a:extLst>
          </p:cNvPr>
          <p:cNvSpPr txBox="1"/>
          <p:nvPr/>
        </p:nvSpPr>
        <p:spPr>
          <a:xfrm>
            <a:off x="1163993" y="260045"/>
            <a:ext cx="10664888" cy="1862048"/>
          </a:xfrm>
          <a:prstGeom prst="rect">
            <a:avLst/>
          </a:prstGeom>
          <a:noFill/>
        </p:spPr>
        <p:txBody>
          <a:bodyPr wrap="square">
            <a:spAutoFit/>
          </a:bodyPr>
          <a:lstStyle/>
          <a:p>
            <a:r>
              <a:rPr lang="vi-VN" sz="11500" b="1" i="0" dirty="0">
                <a:solidFill>
                  <a:schemeClr val="accent6">
                    <a:lumMod val="75000"/>
                  </a:schemeClr>
                </a:solidFill>
                <a:effectLst/>
              </a:rPr>
              <a:t>MỤC LỤC </a:t>
            </a:r>
            <a:endParaRPr lang="vi-VN" sz="11500" b="1" dirty="0">
              <a:solidFill>
                <a:schemeClr val="accent6">
                  <a:lumMod val="75000"/>
                </a:schemeClr>
              </a:solidFill>
            </a:endParaRPr>
          </a:p>
        </p:txBody>
      </p:sp>
      <p:sp>
        <p:nvSpPr>
          <p:cNvPr id="6" name="TextBox 5">
            <a:extLst>
              <a:ext uri="{FF2B5EF4-FFF2-40B4-BE49-F238E27FC236}">
                <a16:creationId xmlns:a16="http://schemas.microsoft.com/office/drawing/2014/main" id="{22B5DB6A-B6CC-2219-A326-06C71D017664}"/>
              </a:ext>
            </a:extLst>
          </p:cNvPr>
          <p:cNvSpPr txBox="1"/>
          <p:nvPr/>
        </p:nvSpPr>
        <p:spPr>
          <a:xfrm>
            <a:off x="1163993" y="2812664"/>
            <a:ext cx="19285954" cy="9633406"/>
          </a:xfrm>
          <a:prstGeom prst="rect">
            <a:avLst/>
          </a:prstGeom>
          <a:noFill/>
        </p:spPr>
        <p:txBody>
          <a:bodyPr wrap="square">
            <a:spAutoFit/>
          </a:bodyPr>
          <a:lstStyle/>
          <a:p>
            <a:pPr>
              <a:lnSpc>
                <a:spcPct val="150000"/>
              </a:lnSpc>
            </a:pPr>
            <a:r>
              <a:rPr lang="en-US" sz="4000" b="1" dirty="0">
                <a:solidFill>
                  <a:srgbClr val="081B3A"/>
                </a:solidFill>
              </a:rPr>
              <a:t>1.</a:t>
            </a:r>
            <a:r>
              <a:rPr lang="vi-VN" sz="4000" b="1" dirty="0">
                <a:solidFill>
                  <a:srgbClr val="081B3A"/>
                </a:solidFill>
              </a:rPr>
              <a:t>ĐẶT VẤN ĐỀ/GIỚI THIỆU</a:t>
            </a:r>
            <a:br>
              <a:rPr lang="vi-VN" sz="4000" b="1" dirty="0">
                <a:solidFill>
                  <a:srgbClr val="081B3A"/>
                </a:solidFill>
              </a:rPr>
            </a:br>
            <a:r>
              <a:rPr lang="en-US" sz="4000" b="1" dirty="0">
                <a:solidFill>
                  <a:srgbClr val="081B3A"/>
                </a:solidFill>
              </a:rPr>
              <a:t>2.</a:t>
            </a:r>
            <a:r>
              <a:rPr lang="vi-VN" sz="4000" b="1" dirty="0"/>
              <a:t>MỤC TIÊU </a:t>
            </a:r>
            <a:r>
              <a:rPr lang="vi-VN" sz="4000" b="1" dirty="0">
                <a:cs typeface="Times New Roman" panose="02020603050405020304" pitchFamily="18" charset="0"/>
              </a:rPr>
              <a:t>ĐỀ TÀI</a:t>
            </a:r>
            <a:br>
              <a:rPr lang="vi-VN" sz="4000" b="1" dirty="0">
                <a:cs typeface="Times New Roman" panose="02020603050405020304" pitchFamily="18" charset="0"/>
              </a:rPr>
            </a:br>
            <a:r>
              <a:rPr lang="vi-VN" sz="4000" b="1" dirty="0">
                <a:cs typeface="Times New Roman" panose="02020603050405020304" pitchFamily="18" charset="0"/>
              </a:rPr>
              <a:t>3.</a:t>
            </a:r>
            <a:r>
              <a:rPr lang="vi-VN" sz="4000" b="1" dirty="0">
                <a:solidFill>
                  <a:srgbClr val="081B3A"/>
                </a:solidFill>
              </a:rPr>
              <a:t>CÁC NGHIÊN CỨU LIÊN QUAN</a:t>
            </a:r>
            <a:br>
              <a:rPr lang="vi-VN" sz="4000" b="1" dirty="0">
                <a:solidFill>
                  <a:srgbClr val="081B3A"/>
                </a:solidFill>
              </a:rPr>
            </a:br>
            <a:r>
              <a:rPr lang="vi-VN" sz="4000" b="1" dirty="0">
                <a:solidFill>
                  <a:srgbClr val="081B3A"/>
                </a:solidFill>
              </a:rPr>
              <a:t>4.</a:t>
            </a:r>
            <a:r>
              <a:rPr lang="vi-VN" sz="4000" b="1" i="0" dirty="0">
                <a:solidFill>
                  <a:srgbClr val="081B3A"/>
                </a:solidFill>
                <a:effectLst/>
              </a:rPr>
              <a:t>SƠ ĐỒ HỆ THỐNG</a:t>
            </a:r>
            <a:br>
              <a:rPr lang="vi-VN" sz="4000" b="1" i="0" dirty="0">
                <a:solidFill>
                  <a:srgbClr val="081B3A"/>
                </a:solidFill>
                <a:effectLst/>
              </a:rPr>
            </a:br>
            <a:r>
              <a:rPr lang="vi-VN" sz="4000" b="1" dirty="0">
                <a:solidFill>
                  <a:srgbClr val="081B3A"/>
                </a:solidFill>
              </a:rPr>
              <a:t>5.</a:t>
            </a:r>
            <a:r>
              <a:rPr lang="vi-VN" sz="4000" b="1" i="0" dirty="0">
                <a:solidFill>
                  <a:srgbClr val="081B3A"/>
                </a:solidFill>
                <a:effectLst/>
              </a:rPr>
              <a:t>CÁC THIẾT BỊ SỬ DỤNG</a:t>
            </a:r>
            <a:br>
              <a:rPr lang="vi-VN" sz="4000" b="1" i="0" dirty="0">
                <a:solidFill>
                  <a:srgbClr val="081B3A"/>
                </a:solidFill>
                <a:effectLst/>
              </a:rPr>
            </a:br>
            <a:r>
              <a:rPr lang="vi-VN" sz="4000" b="1" i="0" dirty="0">
                <a:solidFill>
                  <a:srgbClr val="081B3A"/>
                </a:solidFill>
                <a:effectLst/>
              </a:rPr>
              <a:t>6.</a:t>
            </a:r>
            <a:r>
              <a:rPr lang="vi-VN" sz="4000" b="1" dirty="0"/>
              <a:t>QUY TRÌNH HOẠT ĐỘNG</a:t>
            </a:r>
            <a:br>
              <a:rPr lang="vi-VN" sz="4000" b="1" dirty="0"/>
            </a:br>
            <a:r>
              <a:rPr lang="vi-VN" sz="4000" b="1" dirty="0"/>
              <a:t>7.THỰC NGHIỆM ĐÁNH GIÁ</a:t>
            </a:r>
            <a:br>
              <a:rPr lang="vi-VN" sz="4000" b="1" dirty="0">
                <a:solidFill>
                  <a:srgbClr val="081B3A"/>
                </a:solidFill>
              </a:rPr>
            </a:br>
            <a:r>
              <a:rPr lang="vi-VN" sz="4000" b="1" dirty="0">
                <a:solidFill>
                  <a:srgbClr val="081B3A"/>
                </a:solidFill>
              </a:rPr>
              <a:t>8.ƯU ĐIỂM</a:t>
            </a:r>
            <a:br>
              <a:rPr lang="vi-VN" sz="4000" b="1" dirty="0">
                <a:solidFill>
                  <a:srgbClr val="081B3A"/>
                </a:solidFill>
              </a:rPr>
            </a:br>
            <a:r>
              <a:rPr lang="vi-VN" sz="4000" b="1" dirty="0">
                <a:solidFill>
                  <a:srgbClr val="081B3A"/>
                </a:solidFill>
              </a:rPr>
              <a:t>9.NHƯỢC ĐIỂM</a:t>
            </a:r>
            <a:endParaRPr lang="vi-VN" sz="4000" b="1" dirty="0"/>
          </a:p>
          <a:p>
            <a:endParaRPr lang="vi-VN" sz="4000" dirty="0"/>
          </a:p>
          <a:p>
            <a:endParaRPr lang="vi-VN" sz="4000" b="1" dirty="0"/>
          </a:p>
        </p:txBody>
      </p:sp>
      <p:pic>
        <p:nvPicPr>
          <p:cNvPr id="2" name="Picture 1" descr="Dai Nam [PPT] Template 15.png">
            <a:extLst>
              <a:ext uri="{FF2B5EF4-FFF2-40B4-BE49-F238E27FC236}">
                <a16:creationId xmlns:a16="http://schemas.microsoft.com/office/drawing/2014/main" id="{586B73D3-94AD-6DC4-20C0-0C79147E7A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092" y="2126828"/>
            <a:ext cx="12681785" cy="57420"/>
          </a:xfrm>
          <a:prstGeom prst="rect">
            <a:avLst/>
          </a:prstGeom>
        </p:spPr>
      </p:pic>
      <p:pic>
        <p:nvPicPr>
          <p:cNvPr id="8" name="Picture 7">
            <a:extLst>
              <a:ext uri="{FF2B5EF4-FFF2-40B4-BE49-F238E27FC236}">
                <a16:creationId xmlns:a16="http://schemas.microsoft.com/office/drawing/2014/main" id="{DCB047C7-6CB8-D5D1-6C1C-B906C8020886}"/>
              </a:ext>
            </a:extLst>
          </p:cNvPr>
          <p:cNvPicPr>
            <a:picLocks noChangeAspect="1"/>
          </p:cNvPicPr>
          <p:nvPr/>
        </p:nvPicPr>
        <p:blipFill>
          <a:blip r:embed="rId5"/>
          <a:stretch>
            <a:fillRect/>
          </a:stretch>
        </p:blipFill>
        <p:spPr>
          <a:xfrm>
            <a:off x="17781516" y="54081"/>
            <a:ext cx="3191029" cy="2663378"/>
          </a:xfrm>
          <a:prstGeom prst="rect">
            <a:avLst/>
          </a:prstGeom>
        </p:spPr>
      </p:pic>
      <p:pic>
        <p:nvPicPr>
          <p:cNvPr id="11" name="Picture 12" descr="Common IoT Deployment Challenges and How to Overcome Them | by Asian  Digital Hub | Tech Vibes | Oct, 2024 | Medium">
            <a:extLst>
              <a:ext uri="{FF2B5EF4-FFF2-40B4-BE49-F238E27FC236}">
                <a16:creationId xmlns:a16="http://schemas.microsoft.com/office/drawing/2014/main" id="{C1E787FE-8CEF-68C4-9399-BB3803264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0557" y="2612786"/>
            <a:ext cx="7894769" cy="3947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cmotic | IoT Solutions">
            <a:extLst>
              <a:ext uri="{FF2B5EF4-FFF2-40B4-BE49-F238E27FC236}">
                <a16:creationId xmlns:a16="http://schemas.microsoft.com/office/drawing/2014/main" id="{12E9C308-413B-A8CF-0B68-541E036848A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1199" y="6308758"/>
            <a:ext cx="9991531" cy="562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8683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23344-AC3B-59A7-6E46-702BA7C05C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9A29CBE-A75F-6662-A1D8-DB7DD124B6E1}"/>
              </a:ext>
            </a:extLst>
          </p:cNvPr>
          <p:cNvPicPr/>
          <p:nvPr/>
        </p:nvPicPr>
        <p:blipFill>
          <a:blip r:embed="rId2"/>
          <a:stretch>
            <a:fillRect/>
          </a:stretch>
        </p:blipFill>
        <p:spPr>
          <a:xfrm>
            <a:off x="107750" y="264780"/>
            <a:ext cx="2402643" cy="1862048"/>
          </a:xfrm>
          <a:prstGeom prst="rect">
            <a:avLst/>
          </a:prstGeom>
        </p:spPr>
      </p:pic>
      <p:pic>
        <p:nvPicPr>
          <p:cNvPr id="4" name="Picture 3" descr="Dai Nam [PPT] Template 05.png">
            <a:extLst>
              <a:ext uri="{FF2B5EF4-FFF2-40B4-BE49-F238E27FC236}">
                <a16:creationId xmlns:a16="http://schemas.microsoft.com/office/drawing/2014/main" id="{89C9D022-0627-7230-E779-C5BE4AFFC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0AFE224C-0B7E-A0E8-708F-A1B4B675AB04}"/>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46356B-40BC-1E93-4883-3D5A969AB994}"/>
              </a:ext>
            </a:extLst>
          </p:cNvPr>
          <p:cNvSpPr txBox="1"/>
          <p:nvPr/>
        </p:nvSpPr>
        <p:spPr>
          <a:xfrm>
            <a:off x="548640" y="501114"/>
            <a:ext cx="15586787" cy="1538883"/>
          </a:xfrm>
          <a:prstGeom prst="rect">
            <a:avLst/>
          </a:prstGeom>
          <a:noFill/>
        </p:spPr>
        <p:txBody>
          <a:bodyPr wrap="square">
            <a:spAutoFit/>
          </a:bodyPr>
          <a:lstStyle/>
          <a:p>
            <a:r>
              <a:rPr lang="vi-VN" sz="9400" b="1" dirty="0">
                <a:solidFill>
                  <a:schemeClr val="accent6">
                    <a:lumMod val="75000"/>
                  </a:schemeClr>
                </a:solidFill>
              </a:rPr>
              <a:t>ĐẶT VẤN ĐỀ/GIỚI THIỆU</a:t>
            </a:r>
          </a:p>
        </p:txBody>
      </p:sp>
      <p:sp>
        <p:nvSpPr>
          <p:cNvPr id="9" name="TextBox 8">
            <a:extLst>
              <a:ext uri="{FF2B5EF4-FFF2-40B4-BE49-F238E27FC236}">
                <a16:creationId xmlns:a16="http://schemas.microsoft.com/office/drawing/2014/main" id="{8C0A3300-6243-3873-6ACD-80A734683DB9}"/>
              </a:ext>
            </a:extLst>
          </p:cNvPr>
          <p:cNvSpPr txBox="1"/>
          <p:nvPr/>
        </p:nvSpPr>
        <p:spPr>
          <a:xfrm>
            <a:off x="548640" y="2713915"/>
            <a:ext cx="20766723" cy="9140964"/>
          </a:xfrm>
          <a:prstGeom prst="rect">
            <a:avLst/>
          </a:prstGeom>
          <a:noFill/>
        </p:spPr>
        <p:txBody>
          <a:bodyPr wrap="square">
            <a:spAutoFit/>
          </a:bodyPr>
          <a:lstStyle/>
          <a:p>
            <a:pPr>
              <a:buNone/>
            </a:pPr>
            <a:r>
              <a:rPr lang="vi-VN" b="1" dirty="0"/>
              <a:t>1</a:t>
            </a:r>
            <a:r>
              <a:rPr lang="vi-VN" sz="4200" b="1" dirty="0"/>
              <a:t>. Bối cảnh</a:t>
            </a:r>
          </a:p>
          <a:p>
            <a:pPr>
              <a:buNone/>
            </a:pPr>
            <a:r>
              <a:rPr lang="vi-VN" sz="4200" dirty="0"/>
              <a:t>-Trong các đô thị hiện đại, vấn đề quản lý bãi đỗ xe đang trở thành một thách thức lớn do sự gia tăng nhanh chóng của số lượng phương tiện cá nhân. Việc tìm kiếm chỗ đỗ xe không chỉ mất thời gian mà còn gây ra ùn tắc giao thông, ảnh hưởng đến hiệu suất di chuyển của người dân. Các bãi đỗ xe truyền thống với phương thức quản lý thủ công thường kém hiệu quả, dễ xảy ra sai sót, mất an toàn và không đáp ứng được nhu cầu thực tế.</a:t>
            </a:r>
          </a:p>
          <a:p>
            <a:pPr>
              <a:buNone/>
            </a:pPr>
            <a:r>
              <a:rPr lang="vi-VN" sz="4200" b="1" dirty="0"/>
              <a:t>2. </a:t>
            </a:r>
            <a:r>
              <a:rPr lang="vi-VN" sz="4200" b="1" dirty="0">
                <a:solidFill>
                  <a:srgbClr val="081B3A"/>
                </a:solidFill>
              </a:rPr>
              <a:t>Giới thiệu</a:t>
            </a:r>
            <a:br>
              <a:rPr lang="vi-VN" sz="4200" b="1" dirty="0">
                <a:solidFill>
                  <a:srgbClr val="081B3A"/>
                </a:solidFill>
              </a:rPr>
            </a:br>
            <a:r>
              <a:rPr lang="vi-VN" sz="4200" b="1" dirty="0">
                <a:solidFill>
                  <a:srgbClr val="081B3A"/>
                </a:solidFill>
              </a:rPr>
              <a:t>-</a:t>
            </a:r>
            <a:r>
              <a:rPr lang="vi-VN" sz="4200" dirty="0"/>
              <a:t>Hệ thống "Quản lý bãi đỗ xe thông minh" được xây dựng nhằm:</a:t>
            </a:r>
          </a:p>
          <a:p>
            <a:pPr>
              <a:buFont typeface="Arial" panose="020B0604020202020204" pitchFamily="34" charset="0"/>
              <a:buChar char="•"/>
            </a:pPr>
            <a:r>
              <a:rPr lang="vi-VN" sz="4200" dirty="0"/>
              <a:t>Tự động nhận diện biển số xe và ghi nhận thông tin xe ra/vào bãi.</a:t>
            </a:r>
          </a:p>
          <a:p>
            <a:pPr>
              <a:buFont typeface="Arial" panose="020B0604020202020204" pitchFamily="34" charset="0"/>
              <a:buChar char="•"/>
            </a:pPr>
            <a:r>
              <a:rPr lang="vi-VN" sz="4200" dirty="0"/>
              <a:t>Hiển thị trạng thái chỗ đỗ xe theo thời gian thực thông qua giao diện </a:t>
            </a:r>
            <a:r>
              <a:rPr lang="vi-VN" sz="4200" dirty="0" err="1"/>
              <a:t>web</a:t>
            </a:r>
            <a:r>
              <a:rPr lang="vi-VN" sz="4200" dirty="0"/>
              <a:t>.</a:t>
            </a:r>
          </a:p>
          <a:p>
            <a:pPr>
              <a:buFont typeface="Arial" panose="020B0604020202020204" pitchFamily="34" charset="0"/>
              <a:buChar char="•"/>
            </a:pPr>
            <a:r>
              <a:rPr lang="vi-VN" sz="4200" dirty="0"/>
              <a:t>Giảm thiểu sự phụ thuộc vào nhân viên quản lý và tăng hiệu suất vận hành.</a:t>
            </a:r>
          </a:p>
          <a:p>
            <a:pPr>
              <a:buFont typeface="Arial" panose="020B0604020202020204" pitchFamily="34" charset="0"/>
              <a:buChar char="•"/>
            </a:pPr>
            <a:r>
              <a:rPr lang="vi-VN" sz="4200" dirty="0"/>
              <a:t>Tích hợp </a:t>
            </a:r>
            <a:r>
              <a:rPr lang="vi-VN" sz="4200" dirty="0" err="1"/>
              <a:t>IoT</a:t>
            </a:r>
            <a:r>
              <a:rPr lang="vi-VN" sz="4200" dirty="0"/>
              <a:t> với ESP32-CAM để chụp ảnh và giám sát bãi đỗ xe.</a:t>
            </a:r>
          </a:p>
          <a:p>
            <a:pPr>
              <a:buFont typeface="Arial" panose="020B0604020202020204" pitchFamily="34" charset="0"/>
              <a:buChar char="•"/>
            </a:pPr>
            <a:r>
              <a:rPr lang="vi-VN" sz="4200" dirty="0"/>
              <a:t>Hỗ trợ cảnh báo và kiểm soát an ninh bằng cảm biến và </a:t>
            </a:r>
            <a:r>
              <a:rPr lang="vi-VN" sz="4200" dirty="0" err="1"/>
              <a:t>camera</a:t>
            </a:r>
            <a:r>
              <a:rPr lang="vi-VN" sz="4200" dirty="0"/>
              <a:t>.</a:t>
            </a:r>
          </a:p>
        </p:txBody>
      </p:sp>
      <p:pic>
        <p:nvPicPr>
          <p:cNvPr id="2" name="Picture 1" descr="Dai Nam [PPT] Template 15.png">
            <a:extLst>
              <a:ext uri="{FF2B5EF4-FFF2-40B4-BE49-F238E27FC236}">
                <a16:creationId xmlns:a16="http://schemas.microsoft.com/office/drawing/2014/main" id="{BD3945AD-77B3-ADA0-C94E-D59AA517BA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548640" y="2146610"/>
            <a:ext cx="15344675" cy="45719"/>
          </a:xfrm>
          <a:prstGeom prst="rect">
            <a:avLst/>
          </a:prstGeom>
        </p:spPr>
      </p:pic>
      <p:pic>
        <p:nvPicPr>
          <p:cNvPr id="6" name="Picture 5">
            <a:extLst>
              <a:ext uri="{FF2B5EF4-FFF2-40B4-BE49-F238E27FC236}">
                <a16:creationId xmlns:a16="http://schemas.microsoft.com/office/drawing/2014/main" id="{B90C66B3-F14A-E911-EB5C-91643D76017D}"/>
              </a:ext>
            </a:extLst>
          </p:cNvPr>
          <p:cNvPicPr>
            <a:picLocks noChangeAspect="1"/>
          </p:cNvPicPr>
          <p:nvPr/>
        </p:nvPicPr>
        <p:blipFill>
          <a:blip r:embed="rId5"/>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2325396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B152-B9C1-ADF7-B8C9-F357D41F67D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D2F3843-DEB3-D0BC-8EB6-A7E93559A0F4}"/>
              </a:ext>
            </a:extLst>
          </p:cNvPr>
          <p:cNvPicPr/>
          <p:nvPr/>
        </p:nvPicPr>
        <p:blipFill>
          <a:blip r:embed="rId2"/>
          <a:stretch>
            <a:fillRect/>
          </a:stretch>
        </p:blipFill>
        <p:spPr>
          <a:xfrm>
            <a:off x="107750" y="264780"/>
            <a:ext cx="2402643" cy="1862048"/>
          </a:xfrm>
          <a:prstGeom prst="rect">
            <a:avLst/>
          </a:prstGeom>
        </p:spPr>
      </p:pic>
      <p:sp>
        <p:nvSpPr>
          <p:cNvPr id="2" name="Title 1">
            <a:extLst>
              <a:ext uri="{FF2B5EF4-FFF2-40B4-BE49-F238E27FC236}">
                <a16:creationId xmlns:a16="http://schemas.microsoft.com/office/drawing/2014/main" id="{AE9F8DAE-9A77-737E-66D9-E750CB461851}"/>
              </a:ext>
            </a:extLst>
          </p:cNvPr>
          <p:cNvSpPr>
            <a:spLocks noGrp="1"/>
          </p:cNvSpPr>
          <p:nvPr>
            <p:ph type="title"/>
          </p:nvPr>
        </p:nvSpPr>
        <p:spPr>
          <a:xfrm>
            <a:off x="-3541388" y="0"/>
            <a:ext cx="19183827" cy="2220383"/>
          </a:xfrm>
        </p:spPr>
        <p:txBody>
          <a:bodyPr>
            <a:noAutofit/>
          </a:bodyPr>
          <a:lstStyle/>
          <a:p>
            <a:r>
              <a:rPr lang="vi-VN" sz="9600" b="1" dirty="0">
                <a:solidFill>
                  <a:schemeClr val="accent6">
                    <a:lumMod val="75000"/>
                  </a:schemeClr>
                </a:solidFill>
                <a:latin typeface="+mn-lt"/>
              </a:rPr>
              <a:t>MỤC TIÊU </a:t>
            </a:r>
            <a:r>
              <a:rPr lang="vi-VN" sz="9600" b="1" dirty="0">
                <a:solidFill>
                  <a:schemeClr val="accent6">
                    <a:lumMod val="75000"/>
                  </a:schemeClr>
                </a:solidFill>
                <a:latin typeface="+mn-lt"/>
                <a:cs typeface="Times New Roman" panose="02020603050405020304" pitchFamily="18" charset="0"/>
              </a:rPr>
              <a:t>ĐỀ TÀI</a:t>
            </a:r>
          </a:p>
        </p:txBody>
      </p:sp>
      <p:pic>
        <p:nvPicPr>
          <p:cNvPr id="4" name="Picture 3" descr="Dai Nam [PPT] Template 05.png">
            <a:extLst>
              <a:ext uri="{FF2B5EF4-FFF2-40B4-BE49-F238E27FC236}">
                <a16:creationId xmlns:a16="http://schemas.microsoft.com/office/drawing/2014/main" id="{B725CB38-5CEC-251C-2093-AB9E9EA5E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24D5A6EE-3BB6-EB1D-12F1-62927B3D0983}"/>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423A21-F229-24F5-17A7-7F53E720482A}"/>
              </a:ext>
            </a:extLst>
          </p:cNvPr>
          <p:cNvSpPr txBox="1"/>
          <p:nvPr/>
        </p:nvSpPr>
        <p:spPr>
          <a:xfrm>
            <a:off x="796833" y="2892082"/>
            <a:ext cx="10941077" cy="7894469"/>
          </a:xfrm>
          <a:prstGeom prst="rect">
            <a:avLst/>
          </a:prstGeom>
          <a:noFill/>
        </p:spPr>
        <p:txBody>
          <a:bodyPr wrap="square">
            <a:spAutoFit/>
          </a:bodyPr>
          <a:lstStyle/>
          <a:p>
            <a:r>
              <a:rPr lang="vi-VN" b="1" dirty="0"/>
              <a:t>Quản lý bãi đỗ xe thông minh:</a:t>
            </a:r>
          </a:p>
          <a:p>
            <a:r>
              <a:rPr lang="vi-VN" dirty="0"/>
              <a:t>-Hệ thống tự động quản lý bãi đỗ xe, hiển thị trạng thái bãi đỗ xe trên LCD</a:t>
            </a:r>
          </a:p>
          <a:p>
            <a:r>
              <a:rPr lang="vi-VN" dirty="0"/>
              <a:t>-Chỗ đỗ còn trống hoặc đã được sử dụng.</a:t>
            </a:r>
          </a:p>
          <a:p>
            <a:r>
              <a:rPr lang="vi-VN" dirty="0"/>
              <a:t>-Xe nào đang đỗ kèm theo biển số xe.</a:t>
            </a:r>
          </a:p>
          <a:p>
            <a:r>
              <a:rPr lang="vi-VN" dirty="0"/>
              <a:t>-Lưu trữ dữ liệu xe ra/vào bãi (bao gồm biển số, thời gian, chỗ đỗ) vào cơ sở dữ liệu để phục vụ mục đích tra cứu và báo cáo.</a:t>
            </a:r>
          </a:p>
          <a:p>
            <a:r>
              <a:rPr lang="vi-VN" b="1" dirty="0"/>
              <a:t>Nhận diện biển số xe:</a:t>
            </a:r>
          </a:p>
          <a:p>
            <a:r>
              <a:rPr lang="vi-VN" dirty="0"/>
              <a:t>-Sử dụng ESP32-CAM để chụp ảnh biển số xe.</a:t>
            </a:r>
          </a:p>
          <a:p>
            <a:r>
              <a:rPr lang="vi-VN" dirty="0"/>
              <a:t>-Ảnh được gửi đến </a:t>
            </a:r>
            <a:r>
              <a:rPr lang="vi-VN" dirty="0" err="1"/>
              <a:t>local</a:t>
            </a:r>
            <a:r>
              <a:rPr lang="vi-VN" dirty="0"/>
              <a:t> Server (</a:t>
            </a:r>
            <a:r>
              <a:rPr lang="vi-VN" dirty="0" err="1"/>
              <a:t>flank</a:t>
            </a:r>
            <a:r>
              <a:rPr lang="vi-VN" dirty="0"/>
              <a:t>) qua giao thức </a:t>
            </a:r>
            <a:r>
              <a:rPr lang="vi-VN" dirty="0" err="1"/>
              <a:t>EasyOCR</a:t>
            </a:r>
            <a:r>
              <a:rPr lang="vi-VN" dirty="0"/>
              <a:t>(</a:t>
            </a:r>
            <a:r>
              <a:rPr lang="vi-VN" b="1" dirty="0"/>
              <a:t>Nhận diện ký tự quang học</a:t>
            </a:r>
            <a:r>
              <a:rPr lang="vi-VN" dirty="0"/>
              <a:t>) để xử lý.</a:t>
            </a:r>
          </a:p>
        </p:txBody>
      </p:sp>
      <p:pic>
        <p:nvPicPr>
          <p:cNvPr id="1026" name="Picture 2" descr="BÃI ĐỖ XE THÔNG MINH (AI)">
            <a:extLst>
              <a:ext uri="{FF2B5EF4-FFF2-40B4-BE49-F238E27FC236}">
                <a16:creationId xmlns:a16="http://schemas.microsoft.com/office/drawing/2014/main" id="{EAC2BC7B-ED5C-10DD-1EC9-B4B8C1ABF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0040" y="2892082"/>
            <a:ext cx="9369241" cy="64012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i Nam [PPT] Template 15.png">
            <a:extLst>
              <a:ext uri="{FF2B5EF4-FFF2-40B4-BE49-F238E27FC236}">
                <a16:creationId xmlns:a16="http://schemas.microsoft.com/office/drawing/2014/main" id="{0F47A950-763B-16F2-AC25-0300A06E91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354" y="2024096"/>
            <a:ext cx="12681785" cy="37785"/>
          </a:xfrm>
          <a:prstGeom prst="rect">
            <a:avLst/>
          </a:prstGeom>
        </p:spPr>
      </p:pic>
      <p:pic>
        <p:nvPicPr>
          <p:cNvPr id="7" name="Picture 6">
            <a:extLst>
              <a:ext uri="{FF2B5EF4-FFF2-40B4-BE49-F238E27FC236}">
                <a16:creationId xmlns:a16="http://schemas.microsoft.com/office/drawing/2014/main" id="{BEA29659-D9AE-753C-AC42-86D7265F7F61}"/>
              </a:ext>
            </a:extLst>
          </p:cNvPr>
          <p:cNvPicPr>
            <a:picLocks noChangeAspect="1"/>
          </p:cNvPicPr>
          <p:nvPr/>
        </p:nvPicPr>
        <p:blipFill>
          <a:blip r:embed="rId6"/>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12264147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E4DB3-07EF-09A8-0711-38EBE100B6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6C34C7-8298-BB3E-2263-AA2069463E21}"/>
              </a:ext>
            </a:extLst>
          </p:cNvPr>
          <p:cNvPicPr/>
          <p:nvPr/>
        </p:nvPicPr>
        <p:blipFill>
          <a:blip r:embed="rId2"/>
          <a:stretch>
            <a:fillRect/>
          </a:stretch>
        </p:blipFill>
        <p:spPr>
          <a:xfrm>
            <a:off x="107750" y="264780"/>
            <a:ext cx="2402643" cy="1862048"/>
          </a:xfrm>
          <a:prstGeom prst="rect">
            <a:avLst/>
          </a:prstGeom>
        </p:spPr>
      </p:pic>
      <p:pic>
        <p:nvPicPr>
          <p:cNvPr id="4" name="Picture 3" descr="Dai Nam [PPT] Template 05.png">
            <a:extLst>
              <a:ext uri="{FF2B5EF4-FFF2-40B4-BE49-F238E27FC236}">
                <a16:creationId xmlns:a16="http://schemas.microsoft.com/office/drawing/2014/main" id="{54EFB8EB-2B23-C181-D491-E98D1F238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277360FE-CB2E-C511-043E-1746881FE186}"/>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12DD4F1-E36C-71B2-F572-45F6371949C7}"/>
              </a:ext>
            </a:extLst>
          </p:cNvPr>
          <p:cNvSpPr txBox="1"/>
          <p:nvPr/>
        </p:nvSpPr>
        <p:spPr>
          <a:xfrm>
            <a:off x="270586" y="2605791"/>
            <a:ext cx="11980507" cy="7894469"/>
          </a:xfrm>
          <a:prstGeom prst="rect">
            <a:avLst/>
          </a:prstGeom>
          <a:noFill/>
        </p:spPr>
        <p:txBody>
          <a:bodyPr wrap="square">
            <a:spAutoFit/>
          </a:bodyPr>
          <a:lstStyle/>
          <a:p>
            <a:pPr>
              <a:buNone/>
            </a:pPr>
            <a:r>
              <a:rPr lang="vi-VN" b="1" dirty="0"/>
              <a:t>1. Hệ thống quản lý bãi đỗ xe truyền thống</a:t>
            </a:r>
          </a:p>
          <a:p>
            <a:pPr>
              <a:buFont typeface="Arial" panose="020B0604020202020204" pitchFamily="34" charset="0"/>
              <a:buChar char="•"/>
            </a:pPr>
            <a:r>
              <a:rPr lang="vi-VN" dirty="0"/>
              <a:t>Sử dụng vé giấy hoặc thẻ từ để kiểm soát xe ra vào.</a:t>
            </a:r>
          </a:p>
          <a:p>
            <a:pPr>
              <a:buFont typeface="Arial" panose="020B0604020202020204" pitchFamily="34" charset="0"/>
              <a:buChar char="•"/>
            </a:pPr>
            <a:r>
              <a:rPr lang="vi-VN" dirty="0"/>
              <a:t>Dữ liệu được ghi chép thủ công, dễ xảy ra sai sót.</a:t>
            </a:r>
          </a:p>
          <a:p>
            <a:pPr>
              <a:buFont typeface="Arial" panose="020B0604020202020204" pitchFamily="34" charset="0"/>
              <a:buChar char="•"/>
            </a:pPr>
            <a:r>
              <a:rPr lang="vi-VN" dirty="0"/>
              <a:t>Không có khả năng hiển thị trạng thái chỗ trống theo thời gian thực.</a:t>
            </a:r>
          </a:p>
          <a:p>
            <a:pPr>
              <a:buFont typeface="Arial" panose="020B0604020202020204" pitchFamily="34" charset="0"/>
              <a:buChar char="•"/>
            </a:pPr>
            <a:r>
              <a:rPr lang="vi-VN" dirty="0"/>
              <a:t>Phụ thuộc vào nhân viên, gây lãng phí thời gian và nguồn lực.</a:t>
            </a:r>
          </a:p>
          <a:p>
            <a:pPr>
              <a:buNone/>
            </a:pPr>
            <a:r>
              <a:rPr lang="vi-VN" b="1" dirty="0"/>
              <a:t>2. Hệ thống quản lý bãi đỗ xe bằng RFID</a:t>
            </a:r>
          </a:p>
          <a:p>
            <a:pPr>
              <a:buFont typeface="Arial" panose="020B0604020202020204" pitchFamily="34" charset="0"/>
              <a:buChar char="•"/>
            </a:pPr>
            <a:r>
              <a:rPr lang="vi-VN" dirty="0"/>
              <a:t>Sử dụng thẻ RFID để xác định phương tiện.</a:t>
            </a:r>
          </a:p>
          <a:p>
            <a:pPr>
              <a:buFont typeface="Arial" panose="020B0604020202020204" pitchFamily="34" charset="0"/>
              <a:buChar char="•"/>
            </a:pPr>
            <a:r>
              <a:rPr lang="vi-VN" dirty="0"/>
              <a:t>Giảm thời gian kiểm soát xe ra vào nhưng vẫn cần đầu đọc RFID.</a:t>
            </a:r>
          </a:p>
          <a:p>
            <a:pPr>
              <a:buFont typeface="Arial" panose="020B0604020202020204" pitchFamily="34" charset="0"/>
              <a:buChar char="•"/>
            </a:pPr>
            <a:r>
              <a:rPr lang="vi-VN" dirty="0"/>
              <a:t>Không nhận diện được biển số xe, có thể bị lợi dụng khi trao đổi thẻ.</a:t>
            </a:r>
          </a:p>
        </p:txBody>
      </p:sp>
      <p:sp>
        <p:nvSpPr>
          <p:cNvPr id="8" name="TextBox 7">
            <a:extLst>
              <a:ext uri="{FF2B5EF4-FFF2-40B4-BE49-F238E27FC236}">
                <a16:creationId xmlns:a16="http://schemas.microsoft.com/office/drawing/2014/main" id="{6A7B79EB-B22A-8929-B389-90CEE0E0193A}"/>
              </a:ext>
            </a:extLst>
          </p:cNvPr>
          <p:cNvSpPr txBox="1"/>
          <p:nvPr/>
        </p:nvSpPr>
        <p:spPr>
          <a:xfrm>
            <a:off x="263196" y="267840"/>
            <a:ext cx="19724915" cy="1569660"/>
          </a:xfrm>
          <a:prstGeom prst="rect">
            <a:avLst/>
          </a:prstGeom>
          <a:noFill/>
        </p:spPr>
        <p:txBody>
          <a:bodyPr wrap="square">
            <a:spAutoFit/>
          </a:bodyPr>
          <a:lstStyle/>
          <a:p>
            <a:pPr>
              <a:buNone/>
            </a:pPr>
            <a:r>
              <a:rPr lang="vi-VN" sz="9600" b="1" dirty="0">
                <a:solidFill>
                  <a:schemeClr val="accent6">
                    <a:lumMod val="75000"/>
                  </a:schemeClr>
                </a:solidFill>
              </a:rPr>
              <a:t>CÁC NGHIÊN CỨU LIÊN QUAN</a:t>
            </a:r>
          </a:p>
        </p:txBody>
      </p:sp>
      <p:pic>
        <p:nvPicPr>
          <p:cNvPr id="1026" name="Picture 2" descr="Hệ thống quản lý bãi đỗ xe antuongpro">
            <a:extLst>
              <a:ext uri="{FF2B5EF4-FFF2-40B4-BE49-F238E27FC236}">
                <a16:creationId xmlns:a16="http://schemas.microsoft.com/office/drawing/2014/main" id="{6C696DA8-BA7C-F347-32F8-6EAF55B2D0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24" b="5401"/>
          <a:stretch/>
        </p:blipFill>
        <p:spPr bwMode="auto">
          <a:xfrm>
            <a:off x="12064481" y="7332415"/>
            <a:ext cx="8763000" cy="4292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ần mềm quản lý bãi giữ xe thông minh Horizon Parking – Mang đến sự an  toàn và tiện lợi nhất">
            <a:extLst>
              <a:ext uri="{FF2B5EF4-FFF2-40B4-BE49-F238E27FC236}">
                <a16:creationId xmlns:a16="http://schemas.microsoft.com/office/drawing/2014/main" id="{3859EA8E-29D1-E3D1-CF15-6DB930E2E2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5549" y="2074565"/>
            <a:ext cx="7714088" cy="50602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ai Nam [PPT] Template 15.png">
            <a:extLst>
              <a:ext uri="{FF2B5EF4-FFF2-40B4-BE49-F238E27FC236}">
                <a16:creationId xmlns:a16="http://schemas.microsoft.com/office/drawing/2014/main" id="{027038B8-48E2-2BC5-38FE-FE2A3525F7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19" y="1797298"/>
            <a:ext cx="18272098" cy="54441"/>
          </a:xfrm>
          <a:prstGeom prst="rect">
            <a:avLst/>
          </a:prstGeom>
        </p:spPr>
      </p:pic>
      <p:pic>
        <p:nvPicPr>
          <p:cNvPr id="6" name="Picture 5">
            <a:extLst>
              <a:ext uri="{FF2B5EF4-FFF2-40B4-BE49-F238E27FC236}">
                <a16:creationId xmlns:a16="http://schemas.microsoft.com/office/drawing/2014/main" id="{D62448A9-BA28-11E3-DAD9-45608C024904}"/>
              </a:ext>
            </a:extLst>
          </p:cNvPr>
          <p:cNvPicPr>
            <a:picLocks noChangeAspect="1"/>
          </p:cNvPicPr>
          <p:nvPr/>
        </p:nvPicPr>
        <p:blipFill>
          <a:blip r:embed="rId7"/>
          <a:stretch>
            <a:fillRect/>
          </a:stretch>
        </p:blipFill>
        <p:spPr>
          <a:xfrm>
            <a:off x="18917883" y="166554"/>
            <a:ext cx="2240743" cy="1870226"/>
          </a:xfrm>
          <a:prstGeom prst="rect">
            <a:avLst/>
          </a:prstGeom>
        </p:spPr>
      </p:pic>
    </p:spTree>
    <p:extLst>
      <p:ext uri="{BB962C8B-B14F-4D97-AF65-F5344CB8AC3E}">
        <p14:creationId xmlns:p14="http://schemas.microsoft.com/office/powerpoint/2010/main" val="16726242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D6432-BF89-FC14-6AF5-E1A59D603B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E039347-12F9-95C5-9FD5-C53762550262}"/>
              </a:ext>
            </a:extLst>
          </p:cNvPr>
          <p:cNvPicPr/>
          <p:nvPr/>
        </p:nvPicPr>
        <p:blipFill>
          <a:blip r:embed="rId2"/>
          <a:stretch>
            <a:fillRect/>
          </a:stretch>
        </p:blipFill>
        <p:spPr>
          <a:xfrm>
            <a:off x="107750" y="264780"/>
            <a:ext cx="2402643" cy="1862048"/>
          </a:xfrm>
          <a:prstGeom prst="rect">
            <a:avLst/>
          </a:prstGeom>
        </p:spPr>
      </p:pic>
      <p:sp>
        <p:nvSpPr>
          <p:cNvPr id="2" name="Title 1">
            <a:extLst>
              <a:ext uri="{FF2B5EF4-FFF2-40B4-BE49-F238E27FC236}">
                <a16:creationId xmlns:a16="http://schemas.microsoft.com/office/drawing/2014/main" id="{6F668111-F8A8-1C6E-1232-7DF67E33D46F}"/>
              </a:ext>
            </a:extLst>
          </p:cNvPr>
          <p:cNvSpPr>
            <a:spLocks noGrp="1"/>
          </p:cNvSpPr>
          <p:nvPr>
            <p:ph type="title"/>
          </p:nvPr>
        </p:nvSpPr>
        <p:spPr>
          <a:xfrm>
            <a:off x="-3410759" y="70364"/>
            <a:ext cx="19183827" cy="2220383"/>
          </a:xfrm>
        </p:spPr>
        <p:txBody>
          <a:bodyPr>
            <a:noAutofit/>
          </a:bodyPr>
          <a:lstStyle/>
          <a:p>
            <a:r>
              <a:rPr lang="vi-VN" sz="9600" b="1" i="0" dirty="0">
                <a:solidFill>
                  <a:schemeClr val="accent6">
                    <a:lumMod val="75000"/>
                  </a:schemeClr>
                </a:solidFill>
                <a:effectLst/>
              </a:rPr>
              <a:t>SƠ ĐỒ HỆ THỐNG</a:t>
            </a:r>
            <a:endParaRPr lang="vi-VN" sz="9600" b="1" dirty="0">
              <a:solidFill>
                <a:schemeClr val="accent6">
                  <a:lumMod val="75000"/>
                </a:schemeClr>
              </a:solidFill>
              <a:cs typeface="Times New Roman" panose="02020603050405020304" pitchFamily="18" charset="0"/>
            </a:endParaRPr>
          </a:p>
        </p:txBody>
      </p:sp>
      <p:pic>
        <p:nvPicPr>
          <p:cNvPr id="4" name="Picture 3" descr="Dai Nam [PPT] Template 05.png">
            <a:extLst>
              <a:ext uri="{FF2B5EF4-FFF2-40B4-BE49-F238E27FC236}">
                <a16:creationId xmlns:a16="http://schemas.microsoft.com/office/drawing/2014/main" id="{8D9EBFB8-2027-FE35-B042-B917E6AEE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309E5B5B-152F-983E-3002-01B81D449AA5}"/>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pic>
        <p:nvPicPr>
          <p:cNvPr id="2049" name="Picture 2048">
            <a:extLst>
              <a:ext uri="{FF2B5EF4-FFF2-40B4-BE49-F238E27FC236}">
                <a16:creationId xmlns:a16="http://schemas.microsoft.com/office/drawing/2014/main" id="{06C4274E-F5AD-5A9C-DC17-8897B92586ED}"/>
              </a:ext>
            </a:extLst>
          </p:cNvPr>
          <p:cNvPicPr>
            <a:picLocks noChangeAspect="1"/>
          </p:cNvPicPr>
          <p:nvPr/>
        </p:nvPicPr>
        <p:blipFill>
          <a:blip r:embed="rId4"/>
          <a:stretch>
            <a:fillRect/>
          </a:stretch>
        </p:blipFill>
        <p:spPr>
          <a:xfrm>
            <a:off x="1996751" y="2454666"/>
            <a:ext cx="17049201" cy="9453907"/>
          </a:xfrm>
          <a:prstGeom prst="rect">
            <a:avLst/>
          </a:prstGeom>
        </p:spPr>
      </p:pic>
      <p:pic>
        <p:nvPicPr>
          <p:cNvPr id="3" name="Picture 2" descr="Dai Nam [PPT] Template 15.png">
            <a:extLst>
              <a:ext uri="{FF2B5EF4-FFF2-40B4-BE49-F238E27FC236}">
                <a16:creationId xmlns:a16="http://schemas.microsoft.com/office/drawing/2014/main" id="{2023DA7B-A284-7AE5-B147-78205F8A31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94" y="1909122"/>
            <a:ext cx="15344675" cy="45719"/>
          </a:xfrm>
          <a:prstGeom prst="rect">
            <a:avLst/>
          </a:prstGeom>
        </p:spPr>
      </p:pic>
      <p:pic>
        <p:nvPicPr>
          <p:cNvPr id="7" name="Picture 6">
            <a:extLst>
              <a:ext uri="{FF2B5EF4-FFF2-40B4-BE49-F238E27FC236}">
                <a16:creationId xmlns:a16="http://schemas.microsoft.com/office/drawing/2014/main" id="{05010A10-B643-09DA-6C88-499AB7148E80}"/>
              </a:ext>
            </a:extLst>
          </p:cNvPr>
          <p:cNvPicPr>
            <a:picLocks noChangeAspect="1"/>
          </p:cNvPicPr>
          <p:nvPr/>
        </p:nvPicPr>
        <p:blipFill>
          <a:blip r:embed="rId6"/>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27038139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D8A65-2CAB-A7C1-E590-02B0EE20642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FE58DED-8BDC-1F73-92C1-4413FBEFA6AA}"/>
              </a:ext>
            </a:extLst>
          </p:cNvPr>
          <p:cNvPicPr/>
          <p:nvPr/>
        </p:nvPicPr>
        <p:blipFill>
          <a:blip r:embed="rId2"/>
          <a:stretch>
            <a:fillRect/>
          </a:stretch>
        </p:blipFill>
        <p:spPr>
          <a:xfrm>
            <a:off x="107750" y="264780"/>
            <a:ext cx="2402643" cy="1862048"/>
          </a:xfrm>
          <a:prstGeom prst="rect">
            <a:avLst/>
          </a:prstGeom>
        </p:spPr>
      </p:pic>
      <p:sp>
        <p:nvSpPr>
          <p:cNvPr id="2" name="Title 1">
            <a:extLst>
              <a:ext uri="{FF2B5EF4-FFF2-40B4-BE49-F238E27FC236}">
                <a16:creationId xmlns:a16="http://schemas.microsoft.com/office/drawing/2014/main" id="{8EAFAA99-C992-B50F-7F61-8407C4CD43C1}"/>
              </a:ext>
            </a:extLst>
          </p:cNvPr>
          <p:cNvSpPr>
            <a:spLocks noGrp="1"/>
          </p:cNvSpPr>
          <p:nvPr>
            <p:ph type="title"/>
          </p:nvPr>
        </p:nvSpPr>
        <p:spPr>
          <a:xfrm>
            <a:off x="-1766757" y="161915"/>
            <a:ext cx="19183827" cy="2220383"/>
          </a:xfrm>
        </p:spPr>
        <p:txBody>
          <a:bodyPr>
            <a:noAutofit/>
          </a:bodyPr>
          <a:lstStyle/>
          <a:p>
            <a:r>
              <a:rPr lang="vi-VN" sz="9600" b="1" i="0" dirty="0">
                <a:solidFill>
                  <a:schemeClr val="accent6">
                    <a:lumMod val="75000"/>
                  </a:schemeClr>
                </a:solidFill>
                <a:effectLst/>
                <a:latin typeface="+mn-lt"/>
              </a:rPr>
              <a:t>CÁC THIẾT BỊ SỬ DỤNG</a:t>
            </a:r>
            <a:endParaRPr lang="vi-VN" sz="9600" b="1" dirty="0">
              <a:solidFill>
                <a:schemeClr val="accent6">
                  <a:lumMod val="75000"/>
                </a:schemeClr>
              </a:solidFill>
              <a:latin typeface="+mn-lt"/>
              <a:cs typeface="Times New Roman" panose="02020603050405020304" pitchFamily="18" charset="0"/>
            </a:endParaRPr>
          </a:p>
        </p:txBody>
      </p:sp>
      <p:pic>
        <p:nvPicPr>
          <p:cNvPr id="4" name="Picture 3" descr="Dai Nam [PPT] Template 05.png">
            <a:extLst>
              <a:ext uri="{FF2B5EF4-FFF2-40B4-BE49-F238E27FC236}">
                <a16:creationId xmlns:a16="http://schemas.microsoft.com/office/drawing/2014/main" id="{1A15AFC5-B2CD-1617-1198-9905E8A7E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C434CF4E-48A7-B2F6-C1E5-0FE3CBF578AE}"/>
              </a:ext>
            </a:extLst>
          </p:cNvPr>
          <p:cNvSpPr txBox="1">
            <a:spLocks/>
          </p:cNvSpPr>
          <p:nvPr/>
        </p:nvSpPr>
        <p:spPr>
          <a:xfrm>
            <a:off x="320572"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9" name="AutoShape 2" descr="A detailed illustration of various electronic components arranged neatly on a white background. Include the following components: an Arduino Uno microcontroller board, a 20x4 LCD display, an I2C LCD module, male and female headers, an IR sensor, a Mini Servo Motor SG-90, and a female DC power jack. Each component should be clearly identifiable, labeled, and rendered with realistic colors and textures.">
            <a:extLst>
              <a:ext uri="{FF2B5EF4-FFF2-40B4-BE49-F238E27FC236}">
                <a16:creationId xmlns:a16="http://schemas.microsoft.com/office/drawing/2014/main" id="{4654C2D6-6DFE-9794-3445-DC2D99352EDD}"/>
              </a:ext>
            </a:extLst>
          </p:cNvPr>
          <p:cNvSpPr>
            <a:spLocks noChangeAspect="1" noChangeArrowheads="1"/>
          </p:cNvSpPr>
          <p:nvPr/>
        </p:nvSpPr>
        <p:spPr bwMode="auto">
          <a:xfrm>
            <a:off x="10504488" y="6508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 name="AutoShape 4" descr="A detailed illustration of various electronic components arranged neatly on a white background. Include the following components: an Arduino Uno microcontroller board, a 20x4 LCD display, an I2C LCD module, male and female headers, an IR sensor, a Mini Servo Motor SG-90, and a female DC power jack. Each component should be clearly identifiable, labeled, and rendered with realistic colors and textures.">
            <a:extLst>
              <a:ext uri="{FF2B5EF4-FFF2-40B4-BE49-F238E27FC236}">
                <a16:creationId xmlns:a16="http://schemas.microsoft.com/office/drawing/2014/main" id="{55B3ADE3-EDCB-20C2-ABFA-5CF1ADD2F307}"/>
              </a:ext>
            </a:extLst>
          </p:cNvPr>
          <p:cNvSpPr>
            <a:spLocks noChangeAspect="1" noChangeArrowheads="1"/>
          </p:cNvSpPr>
          <p:nvPr/>
        </p:nvSpPr>
        <p:spPr bwMode="auto">
          <a:xfrm>
            <a:off x="10656888" y="6661150"/>
            <a:ext cx="6343488" cy="63434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1" name="AutoShape 6" descr="A detailed illustration of various electronic components arranged neatly on a white background. Include the following components: an Arduino Uno microcontroller board, a 20x4 LCD display, an I2C LCD module, male and female headers, an IR sensor, a Mini Servo Motor SG-90, and a female DC power jack. Each component should be clearly identifiable, labeled, and rendered with realistic colors and textures.">
            <a:extLst>
              <a:ext uri="{FF2B5EF4-FFF2-40B4-BE49-F238E27FC236}">
                <a16:creationId xmlns:a16="http://schemas.microsoft.com/office/drawing/2014/main" id="{1EF79C30-722F-A94D-6BD5-1D13544733F8}"/>
              </a:ext>
            </a:extLst>
          </p:cNvPr>
          <p:cNvSpPr>
            <a:spLocks noChangeAspect="1" noChangeArrowheads="1"/>
          </p:cNvSpPr>
          <p:nvPr/>
        </p:nvSpPr>
        <p:spPr bwMode="auto">
          <a:xfrm>
            <a:off x="10656888" y="6661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 name="Picture 2" descr="Arduino UNO R3 Micro USB">
            <a:extLst>
              <a:ext uri="{FF2B5EF4-FFF2-40B4-BE49-F238E27FC236}">
                <a16:creationId xmlns:a16="http://schemas.microsoft.com/office/drawing/2014/main" id="{E2039E89-5E63-D40C-C59D-9C2EF34E0EDB}"/>
              </a:ext>
            </a:extLst>
          </p:cNvPr>
          <p:cNvPicPr>
            <a:picLocks noChangeAspect="1"/>
          </p:cNvPicPr>
          <p:nvPr/>
        </p:nvPicPr>
        <p:blipFill rotWithShape="1">
          <a:blip r:embed="rId4">
            <a:extLst>
              <a:ext uri="{28A0092B-C50C-407E-A947-70E740481C1C}">
                <a14:useLocalDpi xmlns:a14="http://schemas.microsoft.com/office/drawing/2010/main" val="0"/>
              </a:ext>
            </a:extLst>
          </a:blip>
          <a:srcRect l="5786" t="16641" r="5938" b="20590"/>
          <a:stretch/>
        </p:blipFill>
        <p:spPr bwMode="auto">
          <a:xfrm>
            <a:off x="1409352" y="2718914"/>
            <a:ext cx="5758689" cy="4094635"/>
          </a:xfrm>
          <a:prstGeom prst="rect">
            <a:avLst/>
          </a:prstGeom>
          <a:noFill/>
          <a:ln>
            <a:noFill/>
          </a:ln>
          <a:extLst>
            <a:ext uri="{53640926-AAD7-44D8-BBD7-CCE9431645EC}">
              <a14:shadowObscured xmlns:a14="http://schemas.microsoft.com/office/drawing/2010/main"/>
            </a:ext>
          </a:extLst>
        </p:spPr>
      </p:pic>
      <p:pic>
        <p:nvPicPr>
          <p:cNvPr id="7" name="Picture 6" descr="Several electronic components&#10;&#10;AI-generated content may be incorrect.">
            <a:extLst>
              <a:ext uri="{FF2B5EF4-FFF2-40B4-BE49-F238E27FC236}">
                <a16:creationId xmlns:a16="http://schemas.microsoft.com/office/drawing/2014/main" id="{AF2CD8B9-0230-AC46-E87B-C907F4301A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5770" y="2456106"/>
            <a:ext cx="7293036" cy="4357443"/>
          </a:xfrm>
          <a:prstGeom prst="rect">
            <a:avLst/>
          </a:prstGeom>
        </p:spPr>
      </p:pic>
      <p:pic>
        <p:nvPicPr>
          <p:cNvPr id="8" name="Picture 7" descr="Buy IR Photoelectric Sensor Module Online at QuartzComponents.com">
            <a:extLst>
              <a:ext uri="{FF2B5EF4-FFF2-40B4-BE49-F238E27FC236}">
                <a16:creationId xmlns:a16="http://schemas.microsoft.com/office/drawing/2014/main" id="{390C63DC-73B2-658A-67F9-290317B10BE0}"/>
              </a:ext>
            </a:extLst>
          </p:cNvPr>
          <p:cNvPicPr>
            <a:picLocks noChangeAspect="1"/>
          </p:cNvPicPr>
          <p:nvPr/>
        </p:nvPicPr>
        <p:blipFill rotWithShape="1">
          <a:blip r:embed="rId6">
            <a:extLst>
              <a:ext uri="{28A0092B-C50C-407E-A947-70E740481C1C}">
                <a14:useLocalDpi xmlns:a14="http://schemas.microsoft.com/office/drawing/2010/main" val="0"/>
              </a:ext>
            </a:extLst>
          </a:blip>
          <a:srcRect l="7308" t="33051" r="7892" b="34533"/>
          <a:stretch/>
        </p:blipFill>
        <p:spPr bwMode="auto">
          <a:xfrm>
            <a:off x="1798115" y="8727028"/>
            <a:ext cx="3851770" cy="1472671"/>
          </a:xfrm>
          <a:prstGeom prst="rect">
            <a:avLst/>
          </a:prstGeom>
          <a:noFill/>
          <a:ln>
            <a:noFill/>
          </a:ln>
          <a:extLst>
            <a:ext uri="{53640926-AAD7-44D8-BBD7-CCE9431645EC}">
              <a14:shadowObscured xmlns:a14="http://schemas.microsoft.com/office/drawing/2010/main"/>
            </a:ext>
          </a:extLst>
        </p:spPr>
      </p:pic>
      <p:pic>
        <p:nvPicPr>
          <p:cNvPr id="12" name="Picture 11" descr="Động cơ RC Servo SG90 Mini">
            <a:extLst>
              <a:ext uri="{FF2B5EF4-FFF2-40B4-BE49-F238E27FC236}">
                <a16:creationId xmlns:a16="http://schemas.microsoft.com/office/drawing/2014/main" id="{5C9F8157-D1C2-4175-14F4-D230763E207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765933" y="7755807"/>
            <a:ext cx="3689977" cy="3689977"/>
          </a:xfrm>
          <a:prstGeom prst="rect">
            <a:avLst/>
          </a:prstGeom>
          <a:noFill/>
          <a:ln>
            <a:noFill/>
          </a:ln>
        </p:spPr>
      </p:pic>
      <p:pic>
        <p:nvPicPr>
          <p:cNvPr id="14" name="Picture 13" descr="ESP32-cam module (ESP32 WiFi/Bluetooth module including camera) Compatible  with Arduino">
            <a:extLst>
              <a:ext uri="{FF2B5EF4-FFF2-40B4-BE49-F238E27FC236}">
                <a16:creationId xmlns:a16="http://schemas.microsoft.com/office/drawing/2014/main" id="{E2E2343F-B46B-0BE6-808E-597BD59C2A87}"/>
              </a:ext>
            </a:extLst>
          </p:cNvPr>
          <p:cNvPicPr>
            <a:picLocks noChangeAspect="1"/>
          </p:cNvPicPr>
          <p:nvPr/>
        </p:nvPicPr>
        <p:blipFill rotWithShape="1">
          <a:blip r:embed="rId8">
            <a:extLst>
              <a:ext uri="{28A0092B-C50C-407E-A947-70E740481C1C}">
                <a14:useLocalDpi xmlns:a14="http://schemas.microsoft.com/office/drawing/2010/main" val="0"/>
              </a:ext>
            </a:extLst>
          </a:blip>
          <a:srcRect l="23407" t="9481" r="19995" b="11994"/>
          <a:stretch/>
        </p:blipFill>
        <p:spPr bwMode="auto">
          <a:xfrm>
            <a:off x="9105075" y="2453609"/>
            <a:ext cx="3127376" cy="4339787"/>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0645F7BF-A369-8DEA-238A-E1A069508B3B}"/>
              </a:ext>
            </a:extLst>
          </p:cNvPr>
          <p:cNvSpPr txBox="1"/>
          <p:nvPr/>
        </p:nvSpPr>
        <p:spPr>
          <a:xfrm>
            <a:off x="3128171" y="6827408"/>
            <a:ext cx="2741456" cy="523220"/>
          </a:xfrm>
          <a:prstGeom prst="rect">
            <a:avLst/>
          </a:prstGeom>
          <a:noFill/>
        </p:spPr>
        <p:txBody>
          <a:bodyPr wrap="none" rtlCol="0">
            <a:spAutoFit/>
          </a:bodyPr>
          <a:lstStyle/>
          <a:p>
            <a:r>
              <a:rPr lang="vi-VN" sz="2800" b="1" dirty="0" err="1">
                <a:effectLst/>
                <a:latin typeface="Times New Roman" panose="02020603050405020304" pitchFamily="18" charset="0"/>
                <a:ea typeface="Arial" panose="020B0604020202020204" pitchFamily="34" charset="0"/>
              </a:rPr>
              <a:t>Arduino</a:t>
            </a:r>
            <a:r>
              <a:rPr lang="vi-VN" sz="2800" b="1" dirty="0">
                <a:effectLst/>
                <a:latin typeface="Times New Roman" panose="02020603050405020304" pitchFamily="18" charset="0"/>
                <a:ea typeface="Arial" panose="020B0604020202020204" pitchFamily="34" charset="0"/>
              </a:rPr>
              <a:t> </a:t>
            </a:r>
            <a:r>
              <a:rPr lang="vi-VN" sz="2800" b="1" dirty="0" err="1">
                <a:effectLst/>
                <a:latin typeface="Times New Roman" panose="02020603050405020304" pitchFamily="18" charset="0"/>
                <a:ea typeface="Arial" panose="020B0604020202020204" pitchFamily="34" charset="0"/>
              </a:rPr>
              <a:t>Uno</a:t>
            </a:r>
            <a:r>
              <a:rPr lang="vi-VN" sz="2800" b="1" dirty="0">
                <a:effectLst/>
                <a:latin typeface="Times New Roman" panose="02020603050405020304" pitchFamily="18" charset="0"/>
                <a:ea typeface="Arial" panose="020B0604020202020204" pitchFamily="34" charset="0"/>
              </a:rPr>
              <a:t> R3</a:t>
            </a:r>
            <a:endParaRPr lang="vi-VN" sz="4800" dirty="0"/>
          </a:p>
        </p:txBody>
      </p:sp>
      <p:sp>
        <p:nvSpPr>
          <p:cNvPr id="17" name="TextBox 16">
            <a:extLst>
              <a:ext uri="{FF2B5EF4-FFF2-40B4-BE49-F238E27FC236}">
                <a16:creationId xmlns:a16="http://schemas.microsoft.com/office/drawing/2014/main" id="{5854D191-524D-B5C1-10D2-A95533DDFE6E}"/>
              </a:ext>
            </a:extLst>
          </p:cNvPr>
          <p:cNvSpPr txBox="1"/>
          <p:nvPr/>
        </p:nvSpPr>
        <p:spPr>
          <a:xfrm>
            <a:off x="13838470" y="6785437"/>
            <a:ext cx="10786186" cy="523220"/>
          </a:xfrm>
          <a:prstGeom prst="rect">
            <a:avLst/>
          </a:prstGeom>
          <a:noFill/>
        </p:spPr>
        <p:txBody>
          <a:bodyPr wrap="square">
            <a:spAutoFit/>
          </a:bodyPr>
          <a:lstStyle/>
          <a:p>
            <a:r>
              <a:rPr lang="en-US" sz="2800" b="1" dirty="0">
                <a:effectLst/>
                <a:latin typeface="Times New Roman" panose="02020603050405020304" pitchFamily="18" charset="0"/>
                <a:ea typeface="Arial" panose="020B0604020202020204" pitchFamily="34" charset="0"/>
              </a:rPr>
              <a:t>20×4 LCD Display </a:t>
            </a:r>
            <a:r>
              <a:rPr lang="vi-VN" sz="2800" b="1" dirty="0">
                <a:effectLst/>
                <a:latin typeface="Times New Roman" panose="02020603050405020304" pitchFamily="18" charset="0"/>
                <a:ea typeface="Arial" panose="020B0604020202020204" pitchFamily="34" charset="0"/>
              </a:rPr>
              <a:t>và </a:t>
            </a:r>
            <a:r>
              <a:rPr lang="en-US" sz="2800" b="1" dirty="0">
                <a:effectLst/>
                <a:latin typeface="Times New Roman" panose="02020603050405020304" pitchFamily="18" charset="0"/>
                <a:ea typeface="Arial" panose="020B0604020202020204" pitchFamily="34" charset="0"/>
              </a:rPr>
              <a:t>I2C LCD Module</a:t>
            </a:r>
            <a:endParaRPr lang="vi-VN" sz="2800" dirty="0"/>
          </a:p>
        </p:txBody>
      </p:sp>
      <p:sp>
        <p:nvSpPr>
          <p:cNvPr id="19" name="TextBox 18">
            <a:extLst>
              <a:ext uri="{FF2B5EF4-FFF2-40B4-BE49-F238E27FC236}">
                <a16:creationId xmlns:a16="http://schemas.microsoft.com/office/drawing/2014/main" id="{56748E26-DD95-99B2-1375-2107522BA14B}"/>
              </a:ext>
            </a:extLst>
          </p:cNvPr>
          <p:cNvSpPr txBox="1"/>
          <p:nvPr/>
        </p:nvSpPr>
        <p:spPr>
          <a:xfrm>
            <a:off x="2646869" y="10335217"/>
            <a:ext cx="12568334" cy="523220"/>
          </a:xfrm>
          <a:prstGeom prst="rect">
            <a:avLst/>
          </a:prstGeom>
          <a:noFill/>
        </p:spPr>
        <p:txBody>
          <a:bodyPr wrap="square">
            <a:spAutoFit/>
          </a:bodyPr>
          <a:lstStyle/>
          <a:p>
            <a:r>
              <a:rPr lang="vi-VN" sz="2800" b="1" dirty="0">
                <a:effectLst/>
                <a:latin typeface="Times New Roman" panose="02020603050405020304" pitchFamily="18" charset="0"/>
                <a:ea typeface="Arial" panose="020B0604020202020204" pitchFamily="34" charset="0"/>
              </a:rPr>
              <a:t> </a:t>
            </a:r>
            <a:r>
              <a:rPr lang="en-US" sz="2800" b="1" dirty="0">
                <a:effectLst/>
                <a:latin typeface="Times New Roman" panose="02020603050405020304" pitchFamily="18" charset="0"/>
                <a:ea typeface="Arial" panose="020B0604020202020204" pitchFamily="34" charset="0"/>
              </a:rPr>
              <a:t>IR Sensor </a:t>
            </a:r>
            <a:endParaRPr lang="vi-VN" sz="2800" dirty="0"/>
          </a:p>
        </p:txBody>
      </p:sp>
      <p:sp>
        <p:nvSpPr>
          <p:cNvPr id="21" name="TextBox 20">
            <a:extLst>
              <a:ext uri="{FF2B5EF4-FFF2-40B4-BE49-F238E27FC236}">
                <a16:creationId xmlns:a16="http://schemas.microsoft.com/office/drawing/2014/main" id="{261C84FA-C10C-2463-282B-85DD229D5503}"/>
              </a:ext>
            </a:extLst>
          </p:cNvPr>
          <p:cNvSpPr txBox="1"/>
          <p:nvPr/>
        </p:nvSpPr>
        <p:spPr>
          <a:xfrm>
            <a:off x="16004005" y="11078023"/>
            <a:ext cx="12568334" cy="523220"/>
          </a:xfrm>
          <a:prstGeom prst="rect">
            <a:avLst/>
          </a:prstGeom>
          <a:noFill/>
        </p:spPr>
        <p:txBody>
          <a:bodyPr wrap="square">
            <a:spAutoFit/>
          </a:bodyPr>
          <a:lstStyle/>
          <a:p>
            <a:r>
              <a:rPr lang="en-US" sz="2800" b="1" dirty="0">
                <a:effectLst/>
                <a:latin typeface="Times New Roman" panose="02020603050405020304" pitchFamily="18" charset="0"/>
                <a:ea typeface="Arial" panose="020B0604020202020204" pitchFamily="34" charset="0"/>
              </a:rPr>
              <a:t>Mini Servo Motor</a:t>
            </a:r>
            <a:endParaRPr lang="vi-VN" sz="2800" dirty="0"/>
          </a:p>
        </p:txBody>
      </p:sp>
      <p:sp>
        <p:nvSpPr>
          <p:cNvPr id="23" name="TextBox 22">
            <a:extLst>
              <a:ext uri="{FF2B5EF4-FFF2-40B4-BE49-F238E27FC236}">
                <a16:creationId xmlns:a16="http://schemas.microsoft.com/office/drawing/2014/main" id="{5909D06A-A4A7-EFFB-7286-C5020743BDC1}"/>
              </a:ext>
            </a:extLst>
          </p:cNvPr>
          <p:cNvSpPr txBox="1"/>
          <p:nvPr/>
        </p:nvSpPr>
        <p:spPr>
          <a:xfrm>
            <a:off x="9370349" y="6699541"/>
            <a:ext cx="3155027" cy="707886"/>
          </a:xfrm>
          <a:prstGeom prst="rect">
            <a:avLst/>
          </a:prstGeom>
          <a:noFill/>
        </p:spPr>
        <p:txBody>
          <a:bodyPr wrap="square">
            <a:spAutoFit/>
          </a:bodyPr>
          <a:lstStyle/>
          <a:p>
            <a:r>
              <a:rPr lang="vi-VN" sz="2800" b="1" dirty="0">
                <a:effectLst/>
                <a:latin typeface="Times New Roman" panose="02020603050405020304" pitchFamily="18" charset="0"/>
                <a:ea typeface="Arial" panose="020B0604020202020204" pitchFamily="34" charset="0"/>
              </a:rPr>
              <a:t> </a:t>
            </a:r>
            <a:r>
              <a:rPr lang="en-US" sz="2800" b="1" dirty="0">
                <a:effectLst/>
                <a:latin typeface="Times New Roman" panose="02020603050405020304" pitchFamily="18" charset="0"/>
                <a:ea typeface="Arial" panose="020B0604020202020204" pitchFamily="34" charset="0"/>
              </a:rPr>
              <a:t>ESP32-CAM</a:t>
            </a:r>
            <a:r>
              <a:rPr lang="en-US" sz="4000" b="1" dirty="0">
                <a:effectLst/>
                <a:latin typeface="Times New Roman" panose="02020603050405020304" pitchFamily="18" charset="0"/>
                <a:ea typeface="Arial" panose="020B0604020202020204" pitchFamily="34" charset="0"/>
              </a:rPr>
              <a:t>	</a:t>
            </a:r>
            <a:endParaRPr lang="vi-VN" dirty="0"/>
          </a:p>
        </p:txBody>
      </p:sp>
      <p:pic>
        <p:nvPicPr>
          <p:cNvPr id="2050" name="Picture 2" descr="Nguồn Adapter 5V 2A Jack to 5.5 x 2.1mm">
            <a:extLst>
              <a:ext uri="{FF2B5EF4-FFF2-40B4-BE49-F238E27FC236}">
                <a16:creationId xmlns:a16="http://schemas.microsoft.com/office/drawing/2014/main" id="{EDCFCB9C-6548-72CA-4B82-2FA351EBB3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0052" y="8016755"/>
            <a:ext cx="3127376" cy="312737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E5F5A56-4590-A9CF-6404-87F16B8D477D}"/>
              </a:ext>
            </a:extLst>
          </p:cNvPr>
          <p:cNvSpPr txBox="1"/>
          <p:nvPr/>
        </p:nvSpPr>
        <p:spPr>
          <a:xfrm>
            <a:off x="8364304" y="10337388"/>
            <a:ext cx="2012089"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Nguồn</a:t>
            </a:r>
            <a:r>
              <a:rPr lang="en-US" sz="2800" b="1" dirty="0">
                <a:latin typeface="Times New Roman" panose="02020603050405020304" pitchFamily="18" charset="0"/>
                <a:cs typeface="Times New Roman" panose="02020603050405020304" pitchFamily="18" charset="0"/>
              </a:rPr>
              <a:t> 5v2a</a:t>
            </a:r>
            <a:endParaRPr lang="vi-VN" sz="2800" b="1" dirty="0">
              <a:latin typeface="Times New Roman" panose="02020603050405020304" pitchFamily="18" charset="0"/>
              <a:cs typeface="Times New Roman" panose="02020603050405020304" pitchFamily="18" charset="0"/>
            </a:endParaRPr>
          </a:p>
        </p:txBody>
      </p:sp>
      <p:pic>
        <p:nvPicPr>
          <p:cNvPr id="2052" name="Picture 4" descr="Jack DC cái nối nguồn Domino 5.5*2.1 - Chợ Sắt Hải Phòng">
            <a:extLst>
              <a:ext uri="{FF2B5EF4-FFF2-40B4-BE49-F238E27FC236}">
                <a16:creationId xmlns:a16="http://schemas.microsoft.com/office/drawing/2014/main" id="{3D5B37B6-CA08-DEF4-0BDF-5976E9888C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81956" y="762291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551134F-A392-1949-DC8B-852EAB8C6DAE}"/>
              </a:ext>
            </a:extLst>
          </p:cNvPr>
          <p:cNvSpPr txBox="1"/>
          <p:nvPr/>
        </p:nvSpPr>
        <p:spPr>
          <a:xfrm>
            <a:off x="11724614" y="10290024"/>
            <a:ext cx="13893280" cy="523220"/>
          </a:xfrm>
          <a:prstGeom prst="rect">
            <a:avLst/>
          </a:prstGeom>
          <a:noFill/>
        </p:spPr>
        <p:txBody>
          <a:bodyPr wrap="square">
            <a:spAutoFit/>
          </a:bodyPr>
          <a:lstStyle/>
          <a:p>
            <a:r>
              <a:rPr lang="vi-VN" sz="2800" b="1" dirty="0" err="1">
                <a:latin typeface="+mj-lt"/>
              </a:rPr>
              <a:t>Jack</a:t>
            </a:r>
            <a:r>
              <a:rPr lang="vi-VN" sz="2800" b="1" dirty="0">
                <a:latin typeface="+mj-lt"/>
              </a:rPr>
              <a:t> nguồn DC cái</a:t>
            </a:r>
          </a:p>
        </p:txBody>
      </p:sp>
      <p:pic>
        <p:nvPicPr>
          <p:cNvPr id="6" name="Picture 5" descr="Dai Nam [PPT] Template 15.png">
            <a:extLst>
              <a:ext uri="{FF2B5EF4-FFF2-40B4-BE49-F238E27FC236}">
                <a16:creationId xmlns:a16="http://schemas.microsoft.com/office/drawing/2014/main" id="{D39E53DF-CE6A-CD77-C8B8-C0E8832184B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3985" y="2143591"/>
            <a:ext cx="15344675" cy="45719"/>
          </a:xfrm>
          <a:prstGeom prst="rect">
            <a:avLst/>
          </a:prstGeom>
        </p:spPr>
      </p:pic>
      <p:pic>
        <p:nvPicPr>
          <p:cNvPr id="16" name="Picture 15">
            <a:extLst>
              <a:ext uri="{FF2B5EF4-FFF2-40B4-BE49-F238E27FC236}">
                <a16:creationId xmlns:a16="http://schemas.microsoft.com/office/drawing/2014/main" id="{A88165F3-EF8A-D48B-B380-ABFDB9987171}"/>
              </a:ext>
            </a:extLst>
          </p:cNvPr>
          <p:cNvPicPr>
            <a:picLocks noChangeAspect="1"/>
          </p:cNvPicPr>
          <p:nvPr/>
        </p:nvPicPr>
        <p:blipFill>
          <a:blip r:embed="rId12"/>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3170690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590F3-79B2-D855-E746-1C55DE34FA8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1196DB5-A03D-EB55-0B8F-349448AB0ED3}"/>
              </a:ext>
            </a:extLst>
          </p:cNvPr>
          <p:cNvPicPr/>
          <p:nvPr/>
        </p:nvPicPr>
        <p:blipFill>
          <a:blip r:embed="rId2"/>
          <a:stretch>
            <a:fillRect/>
          </a:stretch>
        </p:blipFill>
        <p:spPr>
          <a:xfrm>
            <a:off x="107750" y="264780"/>
            <a:ext cx="2402643" cy="1862048"/>
          </a:xfrm>
          <a:prstGeom prst="rect">
            <a:avLst/>
          </a:prstGeom>
        </p:spPr>
      </p:pic>
      <p:sp>
        <p:nvSpPr>
          <p:cNvPr id="2" name="Title 1">
            <a:extLst>
              <a:ext uri="{FF2B5EF4-FFF2-40B4-BE49-F238E27FC236}">
                <a16:creationId xmlns:a16="http://schemas.microsoft.com/office/drawing/2014/main" id="{077A96A8-C2CF-1B0C-539D-79DEA1309D3C}"/>
              </a:ext>
            </a:extLst>
          </p:cNvPr>
          <p:cNvSpPr>
            <a:spLocks noGrp="1"/>
          </p:cNvSpPr>
          <p:nvPr>
            <p:ph type="title"/>
          </p:nvPr>
        </p:nvSpPr>
        <p:spPr>
          <a:xfrm>
            <a:off x="-1637612" y="149286"/>
            <a:ext cx="19183827" cy="2220383"/>
          </a:xfrm>
        </p:spPr>
        <p:txBody>
          <a:bodyPr>
            <a:noAutofit/>
          </a:bodyPr>
          <a:lstStyle/>
          <a:p>
            <a:r>
              <a:rPr lang="vi-VN" sz="9600" b="1" dirty="0">
                <a:solidFill>
                  <a:schemeClr val="accent6">
                    <a:lumMod val="75000"/>
                  </a:schemeClr>
                </a:solidFill>
              </a:rPr>
              <a:t>QUY TRÌNH HOẠT ĐỘNG</a:t>
            </a:r>
            <a:endParaRPr lang="vi-VN" sz="96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Picture 3" descr="Dai Nam [PPT] Template 05.png">
            <a:extLst>
              <a:ext uri="{FF2B5EF4-FFF2-40B4-BE49-F238E27FC236}">
                <a16:creationId xmlns:a16="http://schemas.microsoft.com/office/drawing/2014/main" id="{D7E5074D-062D-05E2-95F9-EE1F1321D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EE079848-9818-7829-4108-FC207CD7F3C2}"/>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diagram of a network&#10;&#10;AI-generated content may be incorrect.">
            <a:extLst>
              <a:ext uri="{FF2B5EF4-FFF2-40B4-BE49-F238E27FC236}">
                <a16:creationId xmlns:a16="http://schemas.microsoft.com/office/drawing/2014/main" id="{5B4DA87C-2EAF-E9E2-1839-1483200ED733}"/>
              </a:ext>
            </a:extLst>
          </p:cNvPr>
          <p:cNvPicPr>
            <a:picLocks noChangeAspect="1"/>
          </p:cNvPicPr>
          <p:nvPr/>
        </p:nvPicPr>
        <p:blipFill>
          <a:blip r:embed="rId4"/>
          <a:srcRect t="21147" r="10983" b="3809"/>
          <a:stretch/>
        </p:blipFill>
        <p:spPr>
          <a:xfrm>
            <a:off x="1414774" y="2288093"/>
            <a:ext cx="18485809" cy="9130896"/>
          </a:xfrm>
          <a:prstGeom prst="rect">
            <a:avLst/>
          </a:prstGeom>
        </p:spPr>
      </p:pic>
      <p:pic>
        <p:nvPicPr>
          <p:cNvPr id="3" name="Picture 2" descr="Dai Nam [PPT] Template 15.png">
            <a:extLst>
              <a:ext uri="{FF2B5EF4-FFF2-40B4-BE49-F238E27FC236}">
                <a16:creationId xmlns:a16="http://schemas.microsoft.com/office/drawing/2014/main" id="{8D7DC164-F016-4715-1D0B-205D936F4A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478" y="2024399"/>
            <a:ext cx="15344675" cy="45719"/>
          </a:xfrm>
          <a:prstGeom prst="rect">
            <a:avLst/>
          </a:prstGeom>
        </p:spPr>
      </p:pic>
      <p:pic>
        <p:nvPicPr>
          <p:cNvPr id="8" name="Picture 7">
            <a:extLst>
              <a:ext uri="{FF2B5EF4-FFF2-40B4-BE49-F238E27FC236}">
                <a16:creationId xmlns:a16="http://schemas.microsoft.com/office/drawing/2014/main" id="{4D00EE47-4333-129D-B099-04DE3492E8A8}"/>
              </a:ext>
            </a:extLst>
          </p:cNvPr>
          <p:cNvPicPr>
            <a:picLocks noChangeAspect="1"/>
          </p:cNvPicPr>
          <p:nvPr/>
        </p:nvPicPr>
        <p:blipFill>
          <a:blip r:embed="rId6"/>
          <a:stretch>
            <a:fillRect/>
          </a:stretch>
        </p:blipFill>
        <p:spPr>
          <a:xfrm>
            <a:off x="17967597" y="149286"/>
            <a:ext cx="3191029" cy="2663378"/>
          </a:xfrm>
          <a:prstGeom prst="rect">
            <a:avLst/>
          </a:prstGeom>
        </p:spPr>
      </p:pic>
    </p:spTree>
    <p:extLst>
      <p:ext uri="{BB962C8B-B14F-4D97-AF65-F5344CB8AC3E}">
        <p14:creationId xmlns:p14="http://schemas.microsoft.com/office/powerpoint/2010/main" val="2975434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1BC3-8338-0F7B-A319-F519A8E6B4F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9C1B09-C3EB-7683-28DB-0F62749BE8BC}"/>
              </a:ext>
            </a:extLst>
          </p:cNvPr>
          <p:cNvPicPr/>
          <p:nvPr/>
        </p:nvPicPr>
        <p:blipFill>
          <a:blip r:embed="rId4"/>
          <a:stretch>
            <a:fillRect/>
          </a:stretch>
        </p:blipFill>
        <p:spPr>
          <a:xfrm>
            <a:off x="107750" y="264780"/>
            <a:ext cx="2402643" cy="1862048"/>
          </a:xfrm>
          <a:prstGeom prst="rect">
            <a:avLst/>
          </a:prstGeom>
        </p:spPr>
      </p:pic>
      <p:pic>
        <p:nvPicPr>
          <p:cNvPr id="4" name="Picture 3" descr="Dai Nam [PPT] Template 05.png">
            <a:extLst>
              <a:ext uri="{FF2B5EF4-FFF2-40B4-BE49-F238E27FC236}">
                <a16:creationId xmlns:a16="http://schemas.microsoft.com/office/drawing/2014/main" id="{D1246661-FB1D-4192-44A3-040C0E968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sp>
        <p:nvSpPr>
          <p:cNvPr id="5" name="Content Placeholder 2">
            <a:extLst>
              <a:ext uri="{FF2B5EF4-FFF2-40B4-BE49-F238E27FC236}">
                <a16:creationId xmlns:a16="http://schemas.microsoft.com/office/drawing/2014/main" id="{4BB71364-EC79-D1C7-36B8-095EF4D27C2B}"/>
              </a:ext>
            </a:extLst>
          </p:cNvPr>
          <p:cNvSpPr txBox="1">
            <a:spLocks/>
          </p:cNvSpPr>
          <p:nvPr/>
        </p:nvSpPr>
        <p:spPr>
          <a:xfrm>
            <a:off x="274319" y="3507970"/>
            <a:ext cx="20766723" cy="5968539"/>
          </a:xfrm>
          <a:prstGeom prst="rect">
            <a:avLst/>
          </a:prstGeom>
        </p:spPr>
        <p:txBody>
          <a:bodyPr vert="horz" lIns="197922" tIns="98961" rIns="197922" bIns="98961" rtlCol="0">
            <a:normAutofit/>
          </a:bodyPr>
          <a:lst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a:lstStyle>
          <a:p>
            <a:pPr>
              <a:lnSpc>
                <a:spcPct val="120000"/>
              </a:lnSpc>
            </a:pPr>
            <a:endParaRPr lang="vi-VN" sz="6600" spc="-1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3709BD1-690F-3091-FAA4-6F1F7954A91F}"/>
              </a:ext>
            </a:extLst>
          </p:cNvPr>
          <p:cNvSpPr txBox="1"/>
          <p:nvPr/>
        </p:nvSpPr>
        <p:spPr>
          <a:xfrm>
            <a:off x="274319" y="350830"/>
            <a:ext cx="16459200" cy="1569660"/>
          </a:xfrm>
          <a:prstGeom prst="rect">
            <a:avLst/>
          </a:prstGeom>
          <a:noFill/>
        </p:spPr>
        <p:txBody>
          <a:bodyPr wrap="square">
            <a:spAutoFit/>
          </a:bodyPr>
          <a:lstStyle/>
          <a:p>
            <a:r>
              <a:rPr lang="vi-VN" sz="9600" b="1" dirty="0">
                <a:solidFill>
                  <a:schemeClr val="accent6">
                    <a:lumMod val="75000"/>
                  </a:schemeClr>
                </a:solidFill>
              </a:rPr>
              <a:t>THỰC NGHIỆM ĐÁNH GIÁ</a:t>
            </a:r>
          </a:p>
        </p:txBody>
      </p:sp>
      <p:pic>
        <p:nvPicPr>
          <p:cNvPr id="3" name="6396590175151">
            <a:hlinkClick r:id="" action="ppaction://media"/>
            <a:extLst>
              <a:ext uri="{FF2B5EF4-FFF2-40B4-BE49-F238E27FC236}">
                <a16:creationId xmlns:a16="http://schemas.microsoft.com/office/drawing/2014/main" id="{E2EC3515-C55B-6C9D-0762-4C888F68EA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8440" y="2249027"/>
            <a:ext cx="17398480" cy="9786645"/>
          </a:xfrm>
          <a:prstGeom prst="rect">
            <a:avLst/>
          </a:prstGeom>
        </p:spPr>
      </p:pic>
      <p:pic>
        <p:nvPicPr>
          <p:cNvPr id="6" name="Picture 5" descr="Dai Nam [PPT] Template 15.png">
            <a:extLst>
              <a:ext uri="{FF2B5EF4-FFF2-40B4-BE49-F238E27FC236}">
                <a16:creationId xmlns:a16="http://schemas.microsoft.com/office/drawing/2014/main" id="{D3A13855-83CD-4F04-1F77-0A51B09D60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842" y="1971314"/>
            <a:ext cx="15344675" cy="45719"/>
          </a:xfrm>
          <a:prstGeom prst="rect">
            <a:avLst/>
          </a:prstGeom>
        </p:spPr>
      </p:pic>
      <p:pic>
        <p:nvPicPr>
          <p:cNvPr id="8" name="Picture 7">
            <a:extLst>
              <a:ext uri="{FF2B5EF4-FFF2-40B4-BE49-F238E27FC236}">
                <a16:creationId xmlns:a16="http://schemas.microsoft.com/office/drawing/2014/main" id="{08087CA9-97DD-2B91-3387-F8436BDFC6C7}"/>
              </a:ext>
            </a:extLst>
          </p:cNvPr>
          <p:cNvPicPr>
            <a:picLocks noChangeAspect="1"/>
          </p:cNvPicPr>
          <p:nvPr/>
        </p:nvPicPr>
        <p:blipFill>
          <a:blip r:embed="rId8"/>
          <a:stretch>
            <a:fillRect/>
          </a:stretch>
        </p:blipFill>
        <p:spPr>
          <a:xfrm>
            <a:off x="18688168" y="149287"/>
            <a:ext cx="2470457" cy="2061956"/>
          </a:xfrm>
          <a:prstGeom prst="rect">
            <a:avLst/>
          </a:prstGeom>
        </p:spPr>
      </p:pic>
    </p:spTree>
    <p:extLst>
      <p:ext uri="{BB962C8B-B14F-4D97-AF65-F5344CB8AC3E}">
        <p14:creationId xmlns:p14="http://schemas.microsoft.com/office/powerpoint/2010/main" val="364936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656</Words>
  <Application>Microsoft Office PowerPoint</Application>
  <PresentationFormat>Custom</PresentationFormat>
  <Paragraphs>56</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PowerPoint Presentation</vt:lpstr>
      <vt:lpstr>PowerPoint Presentation</vt:lpstr>
      <vt:lpstr>PowerPoint Presentation</vt:lpstr>
      <vt:lpstr>MỤC TIÊU ĐỀ TÀI</vt:lpstr>
      <vt:lpstr>PowerPoint Presentation</vt:lpstr>
      <vt:lpstr>SƠ ĐỒ HỆ THỐNG</vt:lpstr>
      <vt:lpstr>CÁC THIẾT BỊ SỬ DỤNG</vt:lpstr>
      <vt:lpstr>QUY TRÌNH HOẠT ĐỘNG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Thành Đinh Thế</cp:lastModifiedBy>
  <cp:revision>194</cp:revision>
  <dcterms:created xsi:type="dcterms:W3CDTF">2022-08-02T03:49:07Z</dcterms:created>
  <dcterms:modified xsi:type="dcterms:W3CDTF">2025-03-12T06:33:26Z</dcterms:modified>
</cp:coreProperties>
</file>